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5"/>
  </p:notesMasterIdLst>
  <p:sldIdLst>
    <p:sldId id="256" r:id="rId2"/>
    <p:sldId id="257" r:id="rId3"/>
    <p:sldId id="274" r:id="rId4"/>
    <p:sldId id="275" r:id="rId5"/>
    <p:sldId id="258" r:id="rId6"/>
    <p:sldId id="276" r:id="rId7"/>
    <p:sldId id="277" r:id="rId8"/>
    <p:sldId id="259" r:id="rId9"/>
    <p:sldId id="280" r:id="rId10"/>
    <p:sldId id="278" r:id="rId11"/>
    <p:sldId id="281" r:id="rId12"/>
    <p:sldId id="279" r:id="rId13"/>
    <p:sldId id="273" r:id="rId14"/>
  </p:sldIdLst>
  <p:sldSz cx="12192000" cy="6858000"/>
  <p:notesSz cx="7010400" cy="9296400"/>
  <p:embeddedFontLst>
    <p:embeddedFont>
      <p:font typeface="Calibri" panose="020F0502020204030204"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
      <p:font typeface="Montserrat ExtraBold" panose="00000900000000000000" pitchFamily="2" charset="0"/>
      <p:bold r:id="rId24"/>
      <p:italic r:id="rId25"/>
      <p:boldItalic r:id="rId26"/>
    </p:embeddedFont>
    <p:embeddedFont>
      <p:font typeface="Montserrat Medium" panose="00000600000000000000"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Source Code Pro" panose="020B0509030403020204" pitchFamily="49"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082" autoAdjust="0"/>
  </p:normalViewPr>
  <p:slideViewPr>
    <p:cSldViewPr snapToGrid="0">
      <p:cViewPr varScale="1">
        <p:scale>
          <a:sx n="66" d="100"/>
          <a:sy n="66" d="100"/>
        </p:scale>
        <p:origin x="668"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tableStyles" Target="tableStyles.xml"/><Relationship Id="rId20" Type="http://schemas.openxmlformats.org/officeDocument/2006/relationships/font" Target="fonts/font5.fntdata"/><Relationship Id="rId41"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038648" cy="4651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135" y="0"/>
            <a:ext cx="3038648" cy="4651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648" cy="4651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521363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2725765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2353241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8: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0" name="Google Shape;330;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a basic introduction of the project and also an overview of scope it entails.</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Set the context.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400"/>
              <a:buNone/>
            </a:pPr>
            <a:endParaRPr dirty="0"/>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4073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400"/>
              <a:buNone/>
            </a:pPr>
            <a:endParaRPr dirty="0"/>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262895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2426406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1544542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3240104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901200" y="2600133"/>
            <a:ext cx="6389700" cy="8595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4800"/>
              <a:buNone/>
              <a:defRPr sz="48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14" name="Google Shape;14;p2"/>
          <p:cNvSpPr txBox="1">
            <a:spLocks noGrp="1"/>
          </p:cNvSpPr>
          <p:nvPr>
            <p:ph type="subTitle" idx="1"/>
          </p:nvPr>
        </p:nvSpPr>
        <p:spPr>
          <a:xfrm>
            <a:off x="2725600" y="4939533"/>
            <a:ext cx="6740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47" name="Google Shape;47;p13"/>
          <p:cNvSpPr txBox="1">
            <a:spLocks noGrp="1"/>
          </p:cNvSpPr>
          <p:nvPr>
            <p:ph type="body" idx="1"/>
          </p:nvPr>
        </p:nvSpPr>
        <p:spPr>
          <a:xfrm>
            <a:off x="1251333" y="1661367"/>
            <a:ext cx="9562800" cy="4053300"/>
          </a:xfrm>
          <a:prstGeom prst="rect">
            <a:avLst/>
          </a:prstGeom>
        </p:spPr>
        <p:txBody>
          <a:bodyPr spcFirstLastPara="1" wrap="square" lIns="121900" tIns="121900" rIns="121900" bIns="121900" anchor="t" anchorCtr="0">
            <a:noAutofit/>
          </a:bodyPr>
          <a:lstStyle>
            <a:lvl1pPr marL="457200" lvl="0" indent="-323850" rtl="0">
              <a:spcBef>
                <a:spcPts val="0"/>
              </a:spcBef>
              <a:spcAft>
                <a:spcPts val="0"/>
              </a:spcAft>
              <a:buClr>
                <a:schemeClr val="lt1"/>
              </a:buClr>
              <a:buSzPts val="1500"/>
              <a:buChar char="●"/>
              <a:defRPr sz="1500">
                <a:solidFill>
                  <a:schemeClr val="lt1"/>
                </a:solidFill>
              </a:defRPr>
            </a:lvl1pPr>
            <a:lvl2pPr marL="914400" lvl="1" indent="-323850" rtl="0">
              <a:spcBef>
                <a:spcPts val="2100"/>
              </a:spcBef>
              <a:spcAft>
                <a:spcPts val="0"/>
              </a:spcAft>
              <a:buClr>
                <a:schemeClr val="lt1"/>
              </a:buClr>
              <a:buSzPts val="1500"/>
              <a:buChar char="○"/>
              <a:defRPr sz="1500">
                <a:solidFill>
                  <a:schemeClr val="lt1"/>
                </a:solidFill>
              </a:defRPr>
            </a:lvl2pPr>
            <a:lvl3pPr marL="1371600" lvl="2" indent="-323850" rtl="0">
              <a:spcBef>
                <a:spcPts val="2100"/>
              </a:spcBef>
              <a:spcAft>
                <a:spcPts val="0"/>
              </a:spcAft>
              <a:buClr>
                <a:schemeClr val="lt1"/>
              </a:buClr>
              <a:buSzPts val="1500"/>
              <a:buChar char="■"/>
              <a:defRPr sz="1500">
                <a:solidFill>
                  <a:schemeClr val="lt1"/>
                </a:solidFill>
              </a:defRPr>
            </a:lvl3pPr>
            <a:lvl4pPr marL="1828800" lvl="3" indent="-323850" rtl="0">
              <a:spcBef>
                <a:spcPts val="2100"/>
              </a:spcBef>
              <a:spcAft>
                <a:spcPts val="0"/>
              </a:spcAft>
              <a:buClr>
                <a:schemeClr val="lt1"/>
              </a:buClr>
              <a:buSzPts val="1500"/>
              <a:buChar char="●"/>
              <a:defRPr sz="1500">
                <a:solidFill>
                  <a:schemeClr val="lt1"/>
                </a:solidFill>
              </a:defRPr>
            </a:lvl4pPr>
            <a:lvl5pPr marL="2286000" lvl="4" indent="-323850" rtl="0">
              <a:spcBef>
                <a:spcPts val="2100"/>
              </a:spcBef>
              <a:spcAft>
                <a:spcPts val="0"/>
              </a:spcAft>
              <a:buClr>
                <a:schemeClr val="lt1"/>
              </a:buClr>
              <a:buSzPts val="1500"/>
              <a:buChar char="○"/>
              <a:defRPr sz="1500">
                <a:solidFill>
                  <a:schemeClr val="lt1"/>
                </a:solidFill>
              </a:defRPr>
            </a:lvl5pPr>
            <a:lvl6pPr marL="2743200" lvl="5" indent="-323850" rtl="0">
              <a:spcBef>
                <a:spcPts val="2100"/>
              </a:spcBef>
              <a:spcAft>
                <a:spcPts val="0"/>
              </a:spcAft>
              <a:buClr>
                <a:schemeClr val="lt1"/>
              </a:buClr>
              <a:buSzPts val="1500"/>
              <a:buChar char="■"/>
              <a:defRPr sz="1500">
                <a:solidFill>
                  <a:schemeClr val="lt1"/>
                </a:solidFill>
              </a:defRPr>
            </a:lvl6pPr>
            <a:lvl7pPr marL="3200400" lvl="6" indent="-323850" rtl="0">
              <a:spcBef>
                <a:spcPts val="2100"/>
              </a:spcBef>
              <a:spcAft>
                <a:spcPts val="0"/>
              </a:spcAft>
              <a:buClr>
                <a:schemeClr val="lt1"/>
              </a:buClr>
              <a:buSzPts val="1500"/>
              <a:buChar char="●"/>
              <a:defRPr sz="1500">
                <a:solidFill>
                  <a:schemeClr val="lt1"/>
                </a:solidFill>
              </a:defRPr>
            </a:lvl7pPr>
            <a:lvl8pPr marL="3657600" lvl="7" indent="-323850" rtl="0">
              <a:spcBef>
                <a:spcPts val="2100"/>
              </a:spcBef>
              <a:spcAft>
                <a:spcPts val="0"/>
              </a:spcAft>
              <a:buClr>
                <a:schemeClr val="lt1"/>
              </a:buClr>
              <a:buSzPts val="1500"/>
              <a:buChar char="○"/>
              <a:defRPr sz="1500">
                <a:solidFill>
                  <a:schemeClr val="lt1"/>
                </a:solidFill>
              </a:defRPr>
            </a:lvl8pPr>
            <a:lvl9pPr marL="4114800" lvl="8" indent="-323850" rtl="0">
              <a:spcBef>
                <a:spcPts val="2100"/>
              </a:spcBef>
              <a:spcAft>
                <a:spcPts val="2100"/>
              </a:spcAft>
              <a:buClr>
                <a:schemeClr val="lt1"/>
              </a:buClr>
              <a:buSzPts val="1500"/>
              <a:buChar char="■"/>
              <a:defRPr sz="15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717996"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0" name="Google Shape;50;p14"/>
          <p:cNvSpPr txBox="1">
            <a:spLocks noGrp="1"/>
          </p:cNvSpPr>
          <p:nvPr>
            <p:ph type="subTitle" idx="1"/>
          </p:nvPr>
        </p:nvSpPr>
        <p:spPr>
          <a:xfrm>
            <a:off x="4717996"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1" name="Google Shape;51;p14"/>
          <p:cNvSpPr txBox="1">
            <a:spLocks noGrp="1"/>
          </p:cNvSpPr>
          <p:nvPr>
            <p:ph type="title" idx="2"/>
          </p:nvPr>
        </p:nvSpPr>
        <p:spPr>
          <a:xfrm>
            <a:off x="8038071"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2" name="Google Shape;52;p14"/>
          <p:cNvSpPr txBox="1">
            <a:spLocks noGrp="1"/>
          </p:cNvSpPr>
          <p:nvPr>
            <p:ph type="subTitle" idx="3"/>
          </p:nvPr>
        </p:nvSpPr>
        <p:spPr>
          <a:xfrm>
            <a:off x="8038071"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3" name="Google Shape;53;p14"/>
          <p:cNvSpPr txBox="1">
            <a:spLocks noGrp="1"/>
          </p:cNvSpPr>
          <p:nvPr>
            <p:ph type="title" idx="4"/>
          </p:nvPr>
        </p:nvSpPr>
        <p:spPr>
          <a:xfrm>
            <a:off x="1397929"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4" name="Google Shape;54;p14"/>
          <p:cNvSpPr txBox="1">
            <a:spLocks noGrp="1"/>
          </p:cNvSpPr>
          <p:nvPr>
            <p:ph type="subTitle" idx="5"/>
          </p:nvPr>
        </p:nvSpPr>
        <p:spPr>
          <a:xfrm>
            <a:off x="1397929"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5" name="Google Shape;55;p14"/>
          <p:cNvSpPr txBox="1">
            <a:spLocks noGrp="1"/>
          </p:cNvSpPr>
          <p:nvPr>
            <p:ph type="title" idx="6" hasCustomPrompt="1"/>
          </p:nvPr>
        </p:nvSpPr>
        <p:spPr>
          <a:xfrm>
            <a:off x="1397933"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6" name="Google Shape;56;p14"/>
          <p:cNvSpPr txBox="1">
            <a:spLocks noGrp="1"/>
          </p:cNvSpPr>
          <p:nvPr>
            <p:ph type="title" idx="7" hasCustomPrompt="1"/>
          </p:nvPr>
        </p:nvSpPr>
        <p:spPr>
          <a:xfrm>
            <a:off x="4718000"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7" name="Google Shape;57;p14"/>
          <p:cNvSpPr txBox="1">
            <a:spLocks noGrp="1"/>
          </p:cNvSpPr>
          <p:nvPr>
            <p:ph type="title" idx="8" hasCustomPrompt="1"/>
          </p:nvPr>
        </p:nvSpPr>
        <p:spPr>
          <a:xfrm>
            <a:off x="8038067"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2583117"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6" name="Google Shape;66;p17"/>
          <p:cNvSpPr txBox="1">
            <a:spLocks noGrp="1"/>
          </p:cNvSpPr>
          <p:nvPr>
            <p:ph type="subTitle" idx="1"/>
          </p:nvPr>
        </p:nvSpPr>
        <p:spPr>
          <a:xfrm>
            <a:off x="2583117"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7" name="Google Shape;67;p17"/>
          <p:cNvSpPr txBox="1">
            <a:spLocks noGrp="1"/>
          </p:cNvSpPr>
          <p:nvPr>
            <p:ph type="title" idx="2"/>
          </p:nvPr>
        </p:nvSpPr>
        <p:spPr>
          <a:xfrm>
            <a:off x="6422083"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8" name="Google Shape;68;p17"/>
          <p:cNvSpPr txBox="1">
            <a:spLocks noGrp="1"/>
          </p:cNvSpPr>
          <p:nvPr>
            <p:ph type="subTitle" idx="3"/>
          </p:nvPr>
        </p:nvSpPr>
        <p:spPr>
          <a:xfrm>
            <a:off x="6422083"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9" name="Google Shape;69;p1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717996"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2" name="Google Shape;72;p18"/>
          <p:cNvSpPr txBox="1">
            <a:spLocks noGrp="1"/>
          </p:cNvSpPr>
          <p:nvPr>
            <p:ph type="subTitle" idx="1"/>
          </p:nvPr>
        </p:nvSpPr>
        <p:spPr>
          <a:xfrm>
            <a:off x="4717996"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3" name="Google Shape;73;p18"/>
          <p:cNvSpPr txBox="1">
            <a:spLocks noGrp="1"/>
          </p:cNvSpPr>
          <p:nvPr>
            <p:ph type="title" idx="2"/>
          </p:nvPr>
        </p:nvSpPr>
        <p:spPr>
          <a:xfrm>
            <a:off x="8038071"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4" name="Google Shape;74;p18"/>
          <p:cNvSpPr txBox="1">
            <a:spLocks noGrp="1"/>
          </p:cNvSpPr>
          <p:nvPr>
            <p:ph type="subTitle" idx="3"/>
          </p:nvPr>
        </p:nvSpPr>
        <p:spPr>
          <a:xfrm>
            <a:off x="8038071"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5" name="Google Shape;75;p18"/>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76" name="Google Shape;76;p18"/>
          <p:cNvSpPr txBox="1">
            <a:spLocks noGrp="1"/>
          </p:cNvSpPr>
          <p:nvPr>
            <p:ph type="title" idx="5"/>
          </p:nvPr>
        </p:nvSpPr>
        <p:spPr>
          <a:xfrm>
            <a:off x="1397929"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7" name="Google Shape;77;p18"/>
          <p:cNvSpPr txBox="1">
            <a:spLocks noGrp="1"/>
          </p:cNvSpPr>
          <p:nvPr>
            <p:ph type="subTitle" idx="6"/>
          </p:nvPr>
        </p:nvSpPr>
        <p:spPr>
          <a:xfrm>
            <a:off x="1397929"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698000" y="1825333"/>
            <a:ext cx="8796000" cy="28131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80" name="Google Shape;80;p19"/>
          <p:cNvSpPr txBox="1">
            <a:spLocks noGrp="1"/>
          </p:cNvSpPr>
          <p:nvPr>
            <p:ph type="subTitle" idx="1"/>
          </p:nvPr>
        </p:nvSpPr>
        <p:spPr>
          <a:xfrm>
            <a:off x="3309200" y="3359367"/>
            <a:ext cx="5573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400"/>
              <a:buNone/>
              <a:defRPr sz="2400">
                <a:solidFill>
                  <a:schemeClr val="accent1"/>
                </a:solidFill>
              </a:defRPr>
            </a:lvl2pPr>
            <a:lvl3pPr lvl="2" algn="ctr" rtl="0">
              <a:lnSpc>
                <a:spcPct val="100000"/>
              </a:lnSpc>
              <a:spcBef>
                <a:spcPts val="0"/>
              </a:spcBef>
              <a:spcAft>
                <a:spcPts val="0"/>
              </a:spcAft>
              <a:buClr>
                <a:schemeClr val="accent1"/>
              </a:buClr>
              <a:buSzPts val="2400"/>
              <a:buNone/>
              <a:defRPr sz="2400">
                <a:solidFill>
                  <a:schemeClr val="accent1"/>
                </a:solidFill>
              </a:defRPr>
            </a:lvl3pPr>
            <a:lvl4pPr lvl="3" algn="ctr" rtl="0">
              <a:lnSpc>
                <a:spcPct val="100000"/>
              </a:lnSpc>
              <a:spcBef>
                <a:spcPts val="0"/>
              </a:spcBef>
              <a:spcAft>
                <a:spcPts val="0"/>
              </a:spcAft>
              <a:buClr>
                <a:schemeClr val="accent1"/>
              </a:buClr>
              <a:buSzPts val="2400"/>
              <a:buNone/>
              <a:defRPr sz="2400">
                <a:solidFill>
                  <a:schemeClr val="accent1"/>
                </a:solidFill>
              </a:defRPr>
            </a:lvl4pPr>
            <a:lvl5pPr lvl="4" algn="ctr" rtl="0">
              <a:lnSpc>
                <a:spcPct val="100000"/>
              </a:lnSpc>
              <a:spcBef>
                <a:spcPts val="0"/>
              </a:spcBef>
              <a:spcAft>
                <a:spcPts val="0"/>
              </a:spcAft>
              <a:buClr>
                <a:schemeClr val="accent1"/>
              </a:buClr>
              <a:buSzPts val="2400"/>
              <a:buNone/>
              <a:defRPr sz="2400">
                <a:solidFill>
                  <a:schemeClr val="accent1"/>
                </a:solidFill>
              </a:defRPr>
            </a:lvl5pPr>
            <a:lvl6pPr lvl="5" algn="ctr" rtl="0">
              <a:lnSpc>
                <a:spcPct val="100000"/>
              </a:lnSpc>
              <a:spcBef>
                <a:spcPts val="0"/>
              </a:spcBef>
              <a:spcAft>
                <a:spcPts val="0"/>
              </a:spcAft>
              <a:buClr>
                <a:schemeClr val="accent1"/>
              </a:buClr>
              <a:buSzPts val="2400"/>
              <a:buNone/>
              <a:defRPr sz="2400">
                <a:solidFill>
                  <a:schemeClr val="accent1"/>
                </a:solidFill>
              </a:defRPr>
            </a:lvl6pPr>
            <a:lvl7pPr lvl="6" algn="ctr" rtl="0">
              <a:lnSpc>
                <a:spcPct val="100000"/>
              </a:lnSpc>
              <a:spcBef>
                <a:spcPts val="0"/>
              </a:spcBef>
              <a:spcAft>
                <a:spcPts val="0"/>
              </a:spcAft>
              <a:buClr>
                <a:schemeClr val="accent1"/>
              </a:buClr>
              <a:buSzPts val="2400"/>
              <a:buNone/>
              <a:defRPr sz="2400">
                <a:solidFill>
                  <a:schemeClr val="accent1"/>
                </a:solidFill>
              </a:defRPr>
            </a:lvl7pPr>
            <a:lvl8pPr lvl="7" algn="ctr" rtl="0">
              <a:lnSpc>
                <a:spcPct val="100000"/>
              </a:lnSpc>
              <a:spcBef>
                <a:spcPts val="0"/>
              </a:spcBef>
              <a:spcAft>
                <a:spcPts val="0"/>
              </a:spcAft>
              <a:buClr>
                <a:schemeClr val="accent1"/>
              </a:buClr>
              <a:buSzPts val="2400"/>
              <a:buNone/>
              <a:defRPr sz="2400">
                <a:solidFill>
                  <a:schemeClr val="accent1"/>
                </a:solidFill>
              </a:defRPr>
            </a:lvl8pPr>
            <a:lvl9pPr lvl="8" algn="ctr" rtl="0">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16893" y="4237000"/>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121900" tIns="121900" rIns="121900" bIns="121900" anchor="ctr" anchorCtr="0">
            <a:noAutofit/>
          </a:bodyPr>
          <a:lstStyle>
            <a:lvl1pPr lvl="0" algn="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18" name="Google Shape;18;p3"/>
          <p:cNvSpPr txBox="1">
            <a:spLocks noGrp="1"/>
          </p:cNvSpPr>
          <p:nvPr>
            <p:ph type="subTitle" idx="1"/>
          </p:nvPr>
        </p:nvSpPr>
        <p:spPr>
          <a:xfrm>
            <a:off x="5016893" y="4960867"/>
            <a:ext cx="4091700" cy="6195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1251333" y="593367"/>
            <a:ext cx="6619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1" name="Google Shape;91;p24"/>
          <p:cNvSpPr txBox="1">
            <a:spLocks noGrp="1"/>
          </p:cNvSpPr>
          <p:nvPr>
            <p:ph type="body" idx="1"/>
          </p:nvPr>
        </p:nvSpPr>
        <p:spPr>
          <a:xfrm>
            <a:off x="1422988"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2" name="Google Shape;92;p24"/>
          <p:cNvSpPr txBox="1">
            <a:spLocks noGrp="1"/>
          </p:cNvSpPr>
          <p:nvPr>
            <p:ph type="body" idx="2"/>
          </p:nvPr>
        </p:nvSpPr>
        <p:spPr>
          <a:xfrm>
            <a:off x="6231803"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3" name="Google Shape;93;p24"/>
          <p:cNvSpPr txBox="1">
            <a:spLocks noGrp="1"/>
          </p:cNvSpPr>
          <p:nvPr>
            <p:ph type="title" idx="3"/>
          </p:nvPr>
        </p:nvSpPr>
        <p:spPr>
          <a:xfrm>
            <a:off x="16179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94" name="Google Shape;94;p24"/>
          <p:cNvSpPr txBox="1">
            <a:spLocks noGrp="1"/>
          </p:cNvSpPr>
          <p:nvPr>
            <p:ph type="title" idx="4"/>
          </p:nvPr>
        </p:nvSpPr>
        <p:spPr>
          <a:xfrm>
            <a:off x="64267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7" name="Google Shape;97;p25"/>
          <p:cNvSpPr txBox="1">
            <a:spLocks noGrp="1"/>
          </p:cNvSpPr>
          <p:nvPr>
            <p:ph type="title" idx="2"/>
          </p:nvPr>
        </p:nvSpPr>
        <p:spPr>
          <a:xfrm>
            <a:off x="1197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98" name="Google Shape;98;p25"/>
          <p:cNvSpPr txBox="1">
            <a:spLocks noGrp="1"/>
          </p:cNvSpPr>
          <p:nvPr>
            <p:ph type="subTitle" idx="1"/>
          </p:nvPr>
        </p:nvSpPr>
        <p:spPr>
          <a:xfrm>
            <a:off x="1197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9" name="Google Shape;99;p25"/>
          <p:cNvSpPr txBox="1">
            <a:spLocks noGrp="1"/>
          </p:cNvSpPr>
          <p:nvPr>
            <p:ph type="title" idx="3"/>
          </p:nvPr>
        </p:nvSpPr>
        <p:spPr>
          <a:xfrm>
            <a:off x="3720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0" name="Google Shape;100;p25"/>
          <p:cNvSpPr txBox="1">
            <a:spLocks noGrp="1"/>
          </p:cNvSpPr>
          <p:nvPr>
            <p:ph type="subTitle" idx="4"/>
          </p:nvPr>
        </p:nvSpPr>
        <p:spPr>
          <a:xfrm>
            <a:off x="3720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1" name="Google Shape;101;p25"/>
          <p:cNvSpPr txBox="1">
            <a:spLocks noGrp="1"/>
          </p:cNvSpPr>
          <p:nvPr>
            <p:ph type="title" idx="5"/>
          </p:nvPr>
        </p:nvSpPr>
        <p:spPr>
          <a:xfrm>
            <a:off x="6242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2" name="Google Shape;102;p25"/>
          <p:cNvSpPr txBox="1">
            <a:spLocks noGrp="1"/>
          </p:cNvSpPr>
          <p:nvPr>
            <p:ph type="subTitle" idx="6"/>
          </p:nvPr>
        </p:nvSpPr>
        <p:spPr>
          <a:xfrm>
            <a:off x="6242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3" name="Google Shape;103;p25"/>
          <p:cNvSpPr txBox="1">
            <a:spLocks noGrp="1"/>
          </p:cNvSpPr>
          <p:nvPr>
            <p:ph type="title" idx="7"/>
          </p:nvPr>
        </p:nvSpPr>
        <p:spPr>
          <a:xfrm>
            <a:off x="8765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4" name="Google Shape;104;p25"/>
          <p:cNvSpPr txBox="1">
            <a:spLocks noGrp="1"/>
          </p:cNvSpPr>
          <p:nvPr>
            <p:ph type="subTitle" idx="8"/>
          </p:nvPr>
        </p:nvSpPr>
        <p:spPr>
          <a:xfrm>
            <a:off x="8765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hasCustomPrompt="1"/>
          </p:nvPr>
        </p:nvSpPr>
        <p:spPr>
          <a:xfrm>
            <a:off x="6662400" y="882457"/>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7" name="Google Shape;107;p26"/>
          <p:cNvSpPr txBox="1">
            <a:spLocks noGrp="1"/>
          </p:cNvSpPr>
          <p:nvPr>
            <p:ph type="subTitle" idx="1"/>
          </p:nvPr>
        </p:nvSpPr>
        <p:spPr>
          <a:xfrm>
            <a:off x="6548000" y="1687800"/>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8" name="Google Shape;108;p26"/>
          <p:cNvSpPr txBox="1">
            <a:spLocks noGrp="1"/>
          </p:cNvSpPr>
          <p:nvPr>
            <p:ph type="title" idx="2" hasCustomPrompt="1"/>
          </p:nvPr>
        </p:nvSpPr>
        <p:spPr>
          <a:xfrm>
            <a:off x="6662400" y="2798924"/>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9" name="Google Shape;109;p26"/>
          <p:cNvSpPr txBox="1">
            <a:spLocks noGrp="1"/>
          </p:cNvSpPr>
          <p:nvPr>
            <p:ph type="subTitle" idx="3"/>
          </p:nvPr>
        </p:nvSpPr>
        <p:spPr>
          <a:xfrm>
            <a:off x="6548000" y="3604267"/>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0" name="Google Shape;110;p26"/>
          <p:cNvSpPr txBox="1">
            <a:spLocks noGrp="1"/>
          </p:cNvSpPr>
          <p:nvPr>
            <p:ph type="title" idx="4" hasCustomPrompt="1"/>
          </p:nvPr>
        </p:nvSpPr>
        <p:spPr>
          <a:xfrm>
            <a:off x="6662400" y="4715391"/>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11" name="Google Shape;111;p26"/>
          <p:cNvSpPr txBox="1">
            <a:spLocks noGrp="1"/>
          </p:cNvSpPr>
          <p:nvPr>
            <p:ph type="subTitle" idx="5"/>
          </p:nvPr>
        </p:nvSpPr>
        <p:spPr>
          <a:xfrm>
            <a:off x="6548000" y="5520733"/>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717996"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4" name="Google Shape;114;p27"/>
          <p:cNvSpPr txBox="1">
            <a:spLocks noGrp="1"/>
          </p:cNvSpPr>
          <p:nvPr>
            <p:ph type="subTitle" idx="1"/>
          </p:nvPr>
        </p:nvSpPr>
        <p:spPr>
          <a:xfrm>
            <a:off x="4717997"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5" name="Google Shape;115;p27"/>
          <p:cNvSpPr txBox="1">
            <a:spLocks noGrp="1"/>
          </p:cNvSpPr>
          <p:nvPr>
            <p:ph type="title" idx="2"/>
          </p:nvPr>
        </p:nvSpPr>
        <p:spPr>
          <a:xfrm>
            <a:off x="8038071"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6" name="Google Shape;116;p27"/>
          <p:cNvSpPr txBox="1">
            <a:spLocks noGrp="1"/>
          </p:cNvSpPr>
          <p:nvPr>
            <p:ph type="subTitle" idx="3"/>
          </p:nvPr>
        </p:nvSpPr>
        <p:spPr>
          <a:xfrm>
            <a:off x="8038069"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7" name="Google Shape;117;p2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18" name="Google Shape;118;p27"/>
          <p:cNvSpPr txBox="1">
            <a:spLocks noGrp="1"/>
          </p:cNvSpPr>
          <p:nvPr>
            <p:ph type="title" idx="5"/>
          </p:nvPr>
        </p:nvSpPr>
        <p:spPr>
          <a:xfrm>
            <a:off x="1397929"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9" name="Google Shape;119;p27"/>
          <p:cNvSpPr txBox="1">
            <a:spLocks noGrp="1"/>
          </p:cNvSpPr>
          <p:nvPr>
            <p:ph type="subTitle" idx="6"/>
          </p:nvPr>
        </p:nvSpPr>
        <p:spPr>
          <a:xfrm>
            <a:off x="1397933"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27"/>
          <p:cNvSpPr txBox="1">
            <a:spLocks noGrp="1"/>
          </p:cNvSpPr>
          <p:nvPr>
            <p:ph type="title" idx="7"/>
          </p:nvPr>
        </p:nvSpPr>
        <p:spPr>
          <a:xfrm>
            <a:off x="4717996"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1" name="Google Shape;121;p27"/>
          <p:cNvSpPr txBox="1">
            <a:spLocks noGrp="1"/>
          </p:cNvSpPr>
          <p:nvPr>
            <p:ph type="subTitle" idx="8"/>
          </p:nvPr>
        </p:nvSpPr>
        <p:spPr>
          <a:xfrm>
            <a:off x="4717997"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2" name="Google Shape;122;p27"/>
          <p:cNvSpPr txBox="1">
            <a:spLocks noGrp="1"/>
          </p:cNvSpPr>
          <p:nvPr>
            <p:ph type="title" idx="9"/>
          </p:nvPr>
        </p:nvSpPr>
        <p:spPr>
          <a:xfrm>
            <a:off x="8038071"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3" name="Google Shape;123;p27"/>
          <p:cNvSpPr txBox="1">
            <a:spLocks noGrp="1"/>
          </p:cNvSpPr>
          <p:nvPr>
            <p:ph type="subTitle" idx="13"/>
          </p:nvPr>
        </p:nvSpPr>
        <p:spPr>
          <a:xfrm>
            <a:off x="8038069"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4" name="Google Shape;124;p27"/>
          <p:cNvSpPr txBox="1">
            <a:spLocks noGrp="1"/>
          </p:cNvSpPr>
          <p:nvPr>
            <p:ph type="title" idx="14"/>
          </p:nvPr>
        </p:nvSpPr>
        <p:spPr>
          <a:xfrm>
            <a:off x="1397929"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5" name="Google Shape;125;p27"/>
          <p:cNvSpPr txBox="1">
            <a:spLocks noGrp="1"/>
          </p:cNvSpPr>
          <p:nvPr>
            <p:ph type="subTitle" idx="15"/>
          </p:nvPr>
        </p:nvSpPr>
        <p:spPr>
          <a:xfrm>
            <a:off x="1397933"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1251333" y="593367"/>
            <a:ext cx="67248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28" name="Google Shape;128;p28"/>
          <p:cNvSpPr txBox="1">
            <a:spLocks noGrp="1"/>
          </p:cNvSpPr>
          <p:nvPr>
            <p:ph type="title" idx="2"/>
          </p:nvPr>
        </p:nvSpPr>
        <p:spPr>
          <a:xfrm>
            <a:off x="1784317" y="3146433"/>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29" name="Google Shape;129;p28"/>
          <p:cNvSpPr txBox="1">
            <a:spLocks noGrp="1"/>
          </p:cNvSpPr>
          <p:nvPr>
            <p:ph type="subTitle" idx="1"/>
          </p:nvPr>
        </p:nvSpPr>
        <p:spPr>
          <a:xfrm>
            <a:off x="1784317" y="2284067"/>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0" name="Google Shape;130;p28"/>
          <p:cNvSpPr txBox="1">
            <a:spLocks noGrp="1"/>
          </p:cNvSpPr>
          <p:nvPr>
            <p:ph type="title" idx="3"/>
          </p:nvPr>
        </p:nvSpPr>
        <p:spPr>
          <a:xfrm>
            <a:off x="1784317" y="5318600"/>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31" name="Google Shape;131;p28"/>
          <p:cNvSpPr txBox="1">
            <a:spLocks noGrp="1"/>
          </p:cNvSpPr>
          <p:nvPr>
            <p:ph type="subTitle" idx="4"/>
          </p:nvPr>
        </p:nvSpPr>
        <p:spPr>
          <a:xfrm>
            <a:off x="1784317" y="4456234"/>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2" name="Google Shape;132;p28"/>
          <p:cNvSpPr txBox="1">
            <a:spLocks noGrp="1"/>
          </p:cNvSpPr>
          <p:nvPr>
            <p:ph type="title" idx="5"/>
          </p:nvPr>
        </p:nvSpPr>
        <p:spPr>
          <a:xfrm>
            <a:off x="6770883" y="3146433"/>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3" name="Google Shape;133;p28"/>
          <p:cNvSpPr txBox="1">
            <a:spLocks noGrp="1"/>
          </p:cNvSpPr>
          <p:nvPr>
            <p:ph type="subTitle" idx="6"/>
          </p:nvPr>
        </p:nvSpPr>
        <p:spPr>
          <a:xfrm>
            <a:off x="6770883" y="2284067"/>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28"/>
          <p:cNvSpPr txBox="1">
            <a:spLocks noGrp="1"/>
          </p:cNvSpPr>
          <p:nvPr>
            <p:ph type="title" idx="7"/>
          </p:nvPr>
        </p:nvSpPr>
        <p:spPr>
          <a:xfrm>
            <a:off x="6770883" y="5318600"/>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5" name="Google Shape;135;p28"/>
          <p:cNvSpPr txBox="1">
            <a:spLocks noGrp="1"/>
          </p:cNvSpPr>
          <p:nvPr>
            <p:ph type="subTitle" idx="8"/>
          </p:nvPr>
        </p:nvSpPr>
        <p:spPr>
          <a:xfrm>
            <a:off x="6770883" y="4456234"/>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9"/>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8" name="Google Shape;138;p29"/>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1" name="Google Shape;141;p30"/>
          <p:cNvSpPr txBox="1">
            <a:spLocks noGrp="1"/>
          </p:cNvSpPr>
          <p:nvPr>
            <p:ph type="subTitle" idx="1"/>
          </p:nvPr>
        </p:nvSpPr>
        <p:spPr>
          <a:xfrm>
            <a:off x="1251333"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4" name="Google Shape;144;p31"/>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2750400" y="3256067"/>
            <a:ext cx="6691200" cy="7983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7" name="Google Shape;147;p32"/>
          <p:cNvSpPr txBox="1">
            <a:spLocks noGrp="1"/>
          </p:cNvSpPr>
          <p:nvPr>
            <p:ph type="subTitle" idx="1"/>
          </p:nvPr>
        </p:nvSpPr>
        <p:spPr>
          <a:xfrm>
            <a:off x="3862000" y="4521767"/>
            <a:ext cx="4467900" cy="1597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a:solidFill>
                  <a:schemeClr val="lt1"/>
                </a:solidFill>
              </a:defRPr>
            </a:lvl2pPr>
            <a:lvl3pPr lvl="2" algn="ctr" rtl="0">
              <a:lnSpc>
                <a:spcPct val="100000"/>
              </a:lnSpc>
              <a:spcBef>
                <a:spcPts val="0"/>
              </a:spcBef>
              <a:spcAft>
                <a:spcPts val="0"/>
              </a:spcAft>
              <a:buClr>
                <a:schemeClr val="lt1"/>
              </a:buClr>
              <a:buSzPts val="1900"/>
              <a:buNone/>
              <a:defRPr>
                <a:solidFill>
                  <a:schemeClr val="lt1"/>
                </a:solidFill>
              </a:defRPr>
            </a:lvl3pPr>
            <a:lvl4pPr lvl="3" algn="ctr" rtl="0">
              <a:lnSpc>
                <a:spcPct val="100000"/>
              </a:lnSpc>
              <a:spcBef>
                <a:spcPts val="0"/>
              </a:spcBef>
              <a:spcAft>
                <a:spcPts val="0"/>
              </a:spcAft>
              <a:buClr>
                <a:schemeClr val="lt1"/>
              </a:buClr>
              <a:buSzPts val="1900"/>
              <a:buNone/>
              <a:defRPr>
                <a:solidFill>
                  <a:schemeClr val="lt1"/>
                </a:solidFill>
              </a:defRPr>
            </a:lvl4pPr>
            <a:lvl5pPr lvl="4" algn="ctr" rtl="0">
              <a:lnSpc>
                <a:spcPct val="100000"/>
              </a:lnSpc>
              <a:spcBef>
                <a:spcPts val="0"/>
              </a:spcBef>
              <a:spcAft>
                <a:spcPts val="0"/>
              </a:spcAft>
              <a:buClr>
                <a:schemeClr val="lt1"/>
              </a:buClr>
              <a:buSzPts val="1900"/>
              <a:buNone/>
              <a:defRPr>
                <a:solidFill>
                  <a:schemeClr val="lt1"/>
                </a:solidFill>
              </a:defRPr>
            </a:lvl5pPr>
            <a:lvl6pPr lvl="5" algn="ctr" rtl="0">
              <a:lnSpc>
                <a:spcPct val="100000"/>
              </a:lnSpc>
              <a:spcBef>
                <a:spcPts val="0"/>
              </a:spcBef>
              <a:spcAft>
                <a:spcPts val="0"/>
              </a:spcAft>
              <a:buClr>
                <a:schemeClr val="lt1"/>
              </a:buClr>
              <a:buSzPts val="1900"/>
              <a:buNone/>
              <a:defRPr>
                <a:solidFill>
                  <a:schemeClr val="lt1"/>
                </a:solidFill>
              </a:defRPr>
            </a:lvl6pPr>
            <a:lvl7pPr lvl="6" algn="ctr" rtl="0">
              <a:lnSpc>
                <a:spcPct val="100000"/>
              </a:lnSpc>
              <a:spcBef>
                <a:spcPts val="0"/>
              </a:spcBef>
              <a:spcAft>
                <a:spcPts val="0"/>
              </a:spcAft>
              <a:buClr>
                <a:schemeClr val="lt1"/>
              </a:buClr>
              <a:buSzPts val="1900"/>
              <a:buNone/>
              <a:defRPr>
                <a:solidFill>
                  <a:schemeClr val="lt1"/>
                </a:solidFill>
              </a:defRPr>
            </a:lvl7pPr>
            <a:lvl8pPr lvl="7" algn="ctr" rtl="0">
              <a:lnSpc>
                <a:spcPct val="100000"/>
              </a:lnSpc>
              <a:spcBef>
                <a:spcPts val="0"/>
              </a:spcBef>
              <a:spcAft>
                <a:spcPts val="0"/>
              </a:spcAft>
              <a:buClr>
                <a:schemeClr val="lt1"/>
              </a:buClr>
              <a:buSzPts val="1900"/>
              <a:buNone/>
              <a:defRPr>
                <a:solidFill>
                  <a:schemeClr val="lt1"/>
                </a:solidFill>
              </a:defRPr>
            </a:lvl8pPr>
            <a:lvl9pPr lvl="8" algn="ctr" rtl="0">
              <a:lnSpc>
                <a:spcPct val="100000"/>
              </a:lnSpc>
              <a:spcBef>
                <a:spcPts val="0"/>
              </a:spcBef>
              <a:spcAft>
                <a:spcPts val="0"/>
              </a:spcAft>
              <a:buClr>
                <a:schemeClr val="lt1"/>
              </a:buClr>
              <a:buSzPts val="19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1233160" y="1013833"/>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0" name="Google Shape;150;p33"/>
          <p:cNvSpPr txBox="1">
            <a:spLocks noGrp="1"/>
          </p:cNvSpPr>
          <p:nvPr>
            <p:ph type="subTitle" idx="1"/>
          </p:nvPr>
        </p:nvSpPr>
        <p:spPr>
          <a:xfrm>
            <a:off x="1233167" y="2245700"/>
            <a:ext cx="4407300" cy="1455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
        <p:nvSpPr>
          <p:cNvPr id="151" name="Google Shape;151;p33"/>
          <p:cNvSpPr txBox="1"/>
          <p:nvPr/>
        </p:nvSpPr>
        <p:spPr>
          <a:xfrm>
            <a:off x="1233167" y="4760000"/>
            <a:ext cx="44073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US" sz="1300">
                <a:solidFill>
                  <a:schemeClr val="accent1"/>
                </a:solidFill>
                <a:latin typeface="Montserrat Medium"/>
                <a:ea typeface="Montserrat Medium"/>
                <a:cs typeface="Montserrat Medium"/>
                <a:sym typeface="Montserrat Medium"/>
              </a:rPr>
              <a:t>CREDITS: This presentation template was created by </a:t>
            </a:r>
            <a:r>
              <a:rPr lang="en-US" sz="13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300">
                <a:solidFill>
                  <a:schemeClr val="accent1"/>
                </a:solidFill>
                <a:latin typeface="Montserrat Medium"/>
                <a:ea typeface="Montserrat Medium"/>
                <a:cs typeface="Montserrat Medium"/>
                <a:sym typeface="Montserrat Medium"/>
              </a:rPr>
              <a:t>, including icons by </a:t>
            </a:r>
            <a:r>
              <a:rPr lang="en-US" sz="13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300">
                <a:solidFill>
                  <a:schemeClr val="accent1"/>
                </a:solidFill>
                <a:latin typeface="Montserrat Medium"/>
                <a:ea typeface="Montserrat Medium"/>
                <a:cs typeface="Montserrat Medium"/>
                <a:sym typeface="Montserrat Medium"/>
              </a:rPr>
              <a:t>, and infographics &amp; images by </a:t>
            </a:r>
            <a:r>
              <a:rPr lang="en-US" sz="13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300">
                <a:solidFill>
                  <a:schemeClr val="accent1"/>
                </a:solidFill>
                <a:latin typeface="Montserrat Medium"/>
                <a:ea typeface="Montserrat Medium"/>
                <a:cs typeface="Montserrat Medium"/>
                <a:sym typeface="Montserrat Medium"/>
              </a:rPr>
              <a:t>. </a:t>
            </a:r>
            <a:endParaRPr sz="130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1" name="Google Shape;21;p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4" name="Google Shape;154;p3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7" name="Google Shape;157;p35"/>
          <p:cNvSpPr txBox="1">
            <a:spLocks noGrp="1"/>
          </p:cNvSpPr>
          <p:nvPr>
            <p:ph type="body" idx="1"/>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0" name="Google Shape;160;p36"/>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1">
  <p:cSld name="CAPTION_ONLY_1_2">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7"/>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ext 2 1">
  <p:cSld name="CAPTION_ONLY_2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
        <p:nvSpPr>
          <p:cNvPr id="176" name="Google Shape;176;p41"/>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4" name="Google Shape;24;p5"/>
          <p:cNvSpPr txBox="1">
            <a:spLocks noGrp="1"/>
          </p:cNvSpPr>
          <p:nvPr>
            <p:ph type="body" idx="1"/>
          </p:nvPr>
        </p:nvSpPr>
        <p:spPr>
          <a:xfrm>
            <a:off x="1251333"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25" name="Google Shape;25;p5"/>
          <p:cNvSpPr txBox="1">
            <a:spLocks noGrp="1"/>
          </p:cNvSpPr>
          <p:nvPr>
            <p:ph type="body" idx="2"/>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16233" y="1729500"/>
            <a:ext cx="3783300" cy="1670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30" name="Google Shape;30;p7"/>
          <p:cNvSpPr txBox="1">
            <a:spLocks noGrp="1"/>
          </p:cNvSpPr>
          <p:nvPr>
            <p:ph type="body" idx="1"/>
          </p:nvPr>
        </p:nvSpPr>
        <p:spPr>
          <a:xfrm>
            <a:off x="7116233" y="3458500"/>
            <a:ext cx="3783300" cy="1670100"/>
          </a:xfrm>
          <a:prstGeom prst="rect">
            <a:avLst/>
          </a:prstGeom>
        </p:spPr>
        <p:txBody>
          <a:bodyPr spcFirstLastPara="1" wrap="square" lIns="121900" tIns="121900" rIns="121900" bIns="121900" anchor="t" anchorCtr="0">
            <a:noAutofit/>
          </a:bodyPr>
          <a:lstStyle>
            <a:lvl1pPr marL="457200" lvl="0" indent="-361950" rtl="0">
              <a:spcBef>
                <a:spcPts val="0"/>
              </a:spcBef>
              <a:spcAft>
                <a:spcPts val="0"/>
              </a:spcAft>
              <a:buClr>
                <a:schemeClr val="lt1"/>
              </a:buClr>
              <a:buSzPts val="2100"/>
              <a:buChar char="●"/>
              <a:defRPr sz="2100">
                <a:solidFill>
                  <a:schemeClr val="lt1"/>
                </a:solidFill>
              </a:defRPr>
            </a:lvl1pPr>
            <a:lvl2pPr marL="914400" lvl="1" indent="-361950" rtl="0">
              <a:spcBef>
                <a:spcPts val="2100"/>
              </a:spcBef>
              <a:spcAft>
                <a:spcPts val="0"/>
              </a:spcAft>
              <a:buClr>
                <a:schemeClr val="lt1"/>
              </a:buClr>
              <a:buSzPts val="2100"/>
              <a:buChar char="○"/>
              <a:defRPr sz="2100">
                <a:solidFill>
                  <a:schemeClr val="lt1"/>
                </a:solidFill>
              </a:defRPr>
            </a:lvl2pPr>
            <a:lvl3pPr marL="1371600" lvl="2" indent="-361950" rtl="0">
              <a:spcBef>
                <a:spcPts val="2100"/>
              </a:spcBef>
              <a:spcAft>
                <a:spcPts val="0"/>
              </a:spcAft>
              <a:buClr>
                <a:schemeClr val="lt1"/>
              </a:buClr>
              <a:buSzPts val="2100"/>
              <a:buChar char="■"/>
              <a:defRPr sz="2100">
                <a:solidFill>
                  <a:schemeClr val="lt1"/>
                </a:solidFill>
              </a:defRPr>
            </a:lvl3pPr>
            <a:lvl4pPr marL="1828800" lvl="3" indent="-361950" rtl="0">
              <a:spcBef>
                <a:spcPts val="2100"/>
              </a:spcBef>
              <a:spcAft>
                <a:spcPts val="0"/>
              </a:spcAft>
              <a:buClr>
                <a:schemeClr val="lt1"/>
              </a:buClr>
              <a:buSzPts val="2100"/>
              <a:buChar char="●"/>
              <a:defRPr sz="2100">
                <a:solidFill>
                  <a:schemeClr val="lt1"/>
                </a:solidFill>
              </a:defRPr>
            </a:lvl4pPr>
            <a:lvl5pPr marL="2286000" lvl="4" indent="-361950" rtl="0">
              <a:spcBef>
                <a:spcPts val="2100"/>
              </a:spcBef>
              <a:spcAft>
                <a:spcPts val="0"/>
              </a:spcAft>
              <a:buClr>
                <a:schemeClr val="lt1"/>
              </a:buClr>
              <a:buSzPts val="2100"/>
              <a:buChar char="○"/>
              <a:defRPr sz="2100">
                <a:solidFill>
                  <a:schemeClr val="lt1"/>
                </a:solidFill>
              </a:defRPr>
            </a:lvl5pPr>
            <a:lvl6pPr marL="2743200" lvl="5" indent="-361950" rtl="0">
              <a:spcBef>
                <a:spcPts val="2100"/>
              </a:spcBef>
              <a:spcAft>
                <a:spcPts val="0"/>
              </a:spcAft>
              <a:buClr>
                <a:schemeClr val="lt1"/>
              </a:buClr>
              <a:buSzPts val="2100"/>
              <a:buChar char="■"/>
              <a:defRPr sz="2100">
                <a:solidFill>
                  <a:schemeClr val="lt1"/>
                </a:solidFill>
              </a:defRPr>
            </a:lvl6pPr>
            <a:lvl7pPr marL="3200400" lvl="6" indent="-361950" rtl="0">
              <a:spcBef>
                <a:spcPts val="2100"/>
              </a:spcBef>
              <a:spcAft>
                <a:spcPts val="0"/>
              </a:spcAft>
              <a:buClr>
                <a:schemeClr val="lt1"/>
              </a:buClr>
              <a:buSzPts val="2100"/>
              <a:buChar char="●"/>
              <a:defRPr sz="2100">
                <a:solidFill>
                  <a:schemeClr val="lt1"/>
                </a:solidFill>
              </a:defRPr>
            </a:lvl7pPr>
            <a:lvl8pPr marL="3657600" lvl="7" indent="-361950" rtl="0">
              <a:spcBef>
                <a:spcPts val="2100"/>
              </a:spcBef>
              <a:spcAft>
                <a:spcPts val="0"/>
              </a:spcAft>
              <a:buClr>
                <a:schemeClr val="lt1"/>
              </a:buClr>
              <a:buSzPts val="2100"/>
              <a:buChar char="○"/>
              <a:defRPr sz="2100">
                <a:solidFill>
                  <a:schemeClr val="lt1"/>
                </a:solidFill>
              </a:defRPr>
            </a:lvl8pPr>
            <a:lvl9pPr marL="4114800" lvl="8" indent="-361950" rtl="0">
              <a:spcBef>
                <a:spcPts val="2100"/>
              </a:spcBef>
              <a:spcAft>
                <a:spcPts val="2100"/>
              </a:spcAft>
              <a:buClr>
                <a:schemeClr val="lt1"/>
              </a:buClr>
              <a:buSzPts val="2100"/>
              <a:buChar char="■"/>
              <a:defRPr sz="21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239303" y="581577"/>
            <a:ext cx="3662100" cy="5454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4000"/>
              <a:buNone/>
              <a:defRPr sz="4000">
                <a:solidFill>
                  <a:schemeClr val="accent1"/>
                </a:solidFill>
              </a:defRPr>
            </a:lvl1pPr>
            <a:lvl2pPr lvl="1" rtl="0">
              <a:spcBef>
                <a:spcPts val="0"/>
              </a:spcBef>
              <a:spcAft>
                <a:spcPts val="0"/>
              </a:spcAft>
              <a:buClr>
                <a:schemeClr val="accent1"/>
              </a:buClr>
              <a:buSzPts val="6400"/>
              <a:buNone/>
              <a:defRPr sz="6400">
                <a:solidFill>
                  <a:schemeClr val="accent1"/>
                </a:solidFill>
              </a:defRPr>
            </a:lvl2pPr>
            <a:lvl3pPr lvl="2" rtl="0">
              <a:spcBef>
                <a:spcPts val="0"/>
              </a:spcBef>
              <a:spcAft>
                <a:spcPts val="0"/>
              </a:spcAft>
              <a:buClr>
                <a:schemeClr val="accent1"/>
              </a:buClr>
              <a:buSzPts val="6400"/>
              <a:buNone/>
              <a:defRPr sz="6400">
                <a:solidFill>
                  <a:schemeClr val="accent1"/>
                </a:solidFill>
              </a:defRPr>
            </a:lvl3pPr>
            <a:lvl4pPr lvl="3" rtl="0">
              <a:spcBef>
                <a:spcPts val="0"/>
              </a:spcBef>
              <a:spcAft>
                <a:spcPts val="0"/>
              </a:spcAft>
              <a:buClr>
                <a:schemeClr val="accent1"/>
              </a:buClr>
              <a:buSzPts val="6400"/>
              <a:buNone/>
              <a:defRPr sz="6400">
                <a:solidFill>
                  <a:schemeClr val="accent1"/>
                </a:solidFill>
              </a:defRPr>
            </a:lvl4pPr>
            <a:lvl5pPr lvl="4" rtl="0">
              <a:spcBef>
                <a:spcPts val="0"/>
              </a:spcBef>
              <a:spcAft>
                <a:spcPts val="0"/>
              </a:spcAft>
              <a:buClr>
                <a:schemeClr val="accent1"/>
              </a:buClr>
              <a:buSzPts val="6400"/>
              <a:buNone/>
              <a:defRPr sz="6400">
                <a:solidFill>
                  <a:schemeClr val="accent1"/>
                </a:solidFill>
              </a:defRPr>
            </a:lvl5pPr>
            <a:lvl6pPr lvl="5" rtl="0">
              <a:spcBef>
                <a:spcPts val="0"/>
              </a:spcBef>
              <a:spcAft>
                <a:spcPts val="0"/>
              </a:spcAft>
              <a:buClr>
                <a:schemeClr val="accent1"/>
              </a:buClr>
              <a:buSzPts val="6400"/>
              <a:buNone/>
              <a:defRPr sz="6400">
                <a:solidFill>
                  <a:schemeClr val="accent1"/>
                </a:solidFill>
              </a:defRPr>
            </a:lvl6pPr>
            <a:lvl7pPr lvl="6" rtl="0">
              <a:spcBef>
                <a:spcPts val="0"/>
              </a:spcBef>
              <a:spcAft>
                <a:spcPts val="0"/>
              </a:spcAft>
              <a:buClr>
                <a:schemeClr val="accent1"/>
              </a:buClr>
              <a:buSzPts val="6400"/>
              <a:buNone/>
              <a:defRPr sz="6400">
                <a:solidFill>
                  <a:schemeClr val="accent1"/>
                </a:solidFill>
              </a:defRPr>
            </a:lvl7pPr>
            <a:lvl8pPr lvl="7" rtl="0">
              <a:spcBef>
                <a:spcPts val="0"/>
              </a:spcBef>
              <a:spcAft>
                <a:spcPts val="0"/>
              </a:spcAft>
              <a:buClr>
                <a:schemeClr val="accent1"/>
              </a:buClr>
              <a:buSzPts val="6400"/>
              <a:buNone/>
              <a:defRPr sz="6400">
                <a:solidFill>
                  <a:schemeClr val="accent1"/>
                </a:solidFill>
              </a:defRPr>
            </a:lvl8pPr>
            <a:lvl9pPr lvl="8" rtl="0">
              <a:spcBef>
                <a:spcPts val="0"/>
              </a:spcBef>
              <a:spcAft>
                <a:spcPts val="0"/>
              </a:spcAft>
              <a:buClr>
                <a:schemeClr val="accent1"/>
              </a:buClr>
              <a:buSzPts val="6400"/>
              <a:buNone/>
              <a:defRPr sz="6400">
                <a:solidFill>
                  <a:schemeClr val="accent1"/>
                </a:solidFill>
              </a:defRPr>
            </a:lvl9pPr>
          </a:lstStyle>
          <a:p>
            <a:endParaRPr/>
          </a:p>
        </p:txBody>
      </p:sp>
      <p:pic>
        <p:nvPicPr>
          <p:cNvPr id="33" name="Google Shape;33;p8"/>
          <p:cNvPicPr preferRelativeResize="0"/>
          <p:nvPr/>
        </p:nvPicPr>
        <p:blipFill>
          <a:blip r:embed="rId3">
            <a:alphaModFix/>
          </a:blip>
          <a:stretch>
            <a:fillRect/>
          </a:stretch>
        </p:blipFill>
        <p:spPr>
          <a:xfrm rot="5400000">
            <a:off x="4371898" y="552066"/>
            <a:ext cx="10168735" cy="3845066"/>
          </a:xfrm>
          <a:prstGeom prst="rect">
            <a:avLst/>
          </a:prstGeom>
          <a:noFill/>
          <a:ln>
            <a:noFill/>
          </a:ln>
        </p:spPr>
      </p:pic>
      <p:pic>
        <p:nvPicPr>
          <p:cNvPr id="34" name="Google Shape;34;p8"/>
          <p:cNvPicPr preferRelativeResize="0"/>
          <p:nvPr/>
        </p:nvPicPr>
        <p:blipFill>
          <a:blip r:embed="rId3">
            <a:alphaModFix/>
          </a:blip>
          <a:stretch>
            <a:fillRect/>
          </a:stretch>
        </p:blipFill>
        <p:spPr>
          <a:xfrm rot="5400000" flipH="1">
            <a:off x="6429887" y="-469214"/>
            <a:ext cx="12413059" cy="46937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subTitle" idx="1"/>
          </p:nvPr>
        </p:nvSpPr>
        <p:spPr>
          <a:xfrm>
            <a:off x="1251333" y="2359433"/>
            <a:ext cx="3828900" cy="16467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2"/>
              </a:buClr>
              <a:buSzPts val="2100"/>
              <a:buNone/>
              <a:defRPr sz="2100">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6271167" y="1212800"/>
            <a:ext cx="4625100" cy="443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38" name="Google Shape;38;p9"/>
          <p:cNvSpPr txBox="1">
            <a:spLocks noGrp="1"/>
          </p:cNvSpPr>
          <p:nvPr>
            <p:ph type="title"/>
          </p:nvPr>
        </p:nvSpPr>
        <p:spPr>
          <a:xfrm>
            <a:off x="1251333" y="593367"/>
            <a:ext cx="42984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lt1"/>
              </a:buClr>
              <a:buSzPts val="3700"/>
              <a:buFont typeface="Montserrat ExtraBold"/>
              <a:buNone/>
              <a:defRPr sz="37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2pPr>
            <a:lvl3pPr lvl="2"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3pPr>
            <a:lvl4pPr lvl="3"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4pPr>
            <a:lvl5pPr lvl="4"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5pPr>
            <a:lvl6pPr lvl="5"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6pPr>
            <a:lvl7pPr lvl="6"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7pPr>
            <a:lvl8pPr lvl="7"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8pPr>
            <a:lvl9pPr lvl="8"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00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marL="914400" lvl="1"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marL="1371600" lvl="2"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marL="1828800" lvl="3"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marL="2286000" lvl="4"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marL="2743200" lvl="5"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marL="3200400" lvl="6"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marL="3657600" lvl="7"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marL="4114800" lvl="8" indent="-349250" rtl="0">
              <a:lnSpc>
                <a:spcPct val="100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7" r:id="rId34"/>
  </p:sldLayoutIdLst>
  <mc:AlternateContent xmlns:mc="http://schemas.openxmlformats.org/markup-compatibility/2006" xmlns:p14="http://schemas.microsoft.com/office/powerpoint/2010/main">
    <mc:Choice Requires="p14">
      <p:transition spd="slow" p14:dur="2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WQeoO7MI0Bs" TargetMode="External"/><Relationship Id="rId3" Type="http://schemas.openxmlformats.org/officeDocument/2006/relationships/hyperlink" Target="https://www.geeksforgeeks.org/python-data-augmentation/" TargetMode="External"/><Relationship Id="rId7" Type="http://schemas.openxmlformats.org/officeDocument/2006/relationships/hyperlink" Target="https://www.youtube.com/watch?v=sfheWK72L74" TargetMode="External"/><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hyperlink" Target="https://keras.io/api/" TargetMode="External"/><Relationship Id="rId5" Type="http://schemas.openxmlformats.org/officeDocument/2006/relationships/hyperlink" Target="https://www.geeksforgeeks.org/os-module-python-examples/" TargetMode="External"/><Relationship Id="rId4" Type="http://schemas.openxmlformats.org/officeDocument/2006/relationships/hyperlink" Target="https://towardsdatascience.com/face-detection-with-haar-cascade-727f68dafd08" TargetMode="External"/><Relationship Id="rId9" Type="http://schemas.openxmlformats.org/officeDocument/2006/relationships/hyperlink" Target="https://pyimagesearch.com/2021/04/12/opencv-haar-cascad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2"/>
          <p:cNvSpPr/>
          <p:nvPr/>
        </p:nvSpPr>
        <p:spPr>
          <a:xfrm>
            <a:off x="1623875" y="471425"/>
            <a:ext cx="8368500" cy="8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dirty="0">
                <a:solidFill>
                  <a:schemeClr val="lt1"/>
                </a:solidFill>
              </a:rPr>
              <a:t>UE20CS302 – Machine Intelligence</a:t>
            </a:r>
            <a:endParaRPr sz="1800" dirty="0">
              <a:solidFill>
                <a:schemeClr val="lt1"/>
              </a:solidFill>
            </a:endParaRPr>
          </a:p>
          <a:p>
            <a:pPr marL="0" marR="0" lvl="0" indent="0" algn="ctr" rtl="0">
              <a:lnSpc>
                <a:spcPct val="100000"/>
              </a:lnSpc>
              <a:spcBef>
                <a:spcPts val="0"/>
              </a:spcBef>
              <a:spcAft>
                <a:spcPts val="0"/>
              </a:spcAft>
              <a:buNone/>
            </a:pPr>
            <a:endParaRPr sz="1800" dirty="0">
              <a:solidFill>
                <a:schemeClr val="lt1"/>
              </a:solidFill>
            </a:endParaRPr>
          </a:p>
          <a:p>
            <a:pPr marL="0" marR="0" lvl="0" indent="0" algn="ctr" rtl="0">
              <a:lnSpc>
                <a:spcPct val="100000"/>
              </a:lnSpc>
              <a:spcBef>
                <a:spcPts val="0"/>
              </a:spcBef>
              <a:spcAft>
                <a:spcPts val="0"/>
              </a:spcAft>
              <a:buClr>
                <a:srgbClr val="000000"/>
              </a:buClr>
              <a:buSzPts val="3200"/>
              <a:buFont typeface="Arial"/>
              <a:buNone/>
            </a:pPr>
            <a:r>
              <a:rPr lang="en-US" sz="1800" dirty="0">
                <a:solidFill>
                  <a:schemeClr val="lt1"/>
                </a:solidFill>
              </a:rPr>
              <a:t>Mini Project</a:t>
            </a:r>
            <a:endParaRPr sz="1800" dirty="0">
              <a:solidFill>
                <a:schemeClr val="lt1"/>
              </a:solidFill>
            </a:endParaRPr>
          </a:p>
        </p:txBody>
      </p:sp>
      <p:sp>
        <p:nvSpPr>
          <p:cNvPr id="182" name="Google Shape;182;p42"/>
          <p:cNvSpPr txBox="1"/>
          <p:nvPr/>
        </p:nvSpPr>
        <p:spPr>
          <a:xfrm>
            <a:off x="1890444" y="3723526"/>
            <a:ext cx="9863191" cy="218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Project Title   </a:t>
            </a:r>
            <a:r>
              <a:rPr lang="en-US" sz="2400" i="0" u="none" strike="noStrike" cap="none" dirty="0">
                <a:solidFill>
                  <a:schemeClr val="bg1"/>
                </a:solidFill>
                <a:latin typeface="Calibri"/>
                <a:ea typeface="Calibri"/>
                <a:cs typeface="Calibri"/>
                <a:sym typeface="Calibri"/>
              </a:rPr>
              <a:t>:</a:t>
            </a:r>
            <a:r>
              <a:rPr lang="en-IN" sz="2400" dirty="0">
                <a:solidFill>
                  <a:schemeClr val="bg1"/>
                </a:solidFill>
              </a:rPr>
              <a:t>AUTOMATIC ATTENDANCE MONITORING SYSTEM</a:t>
            </a:r>
            <a:endParaRPr sz="240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dirty="0">
                <a:solidFill>
                  <a:srgbClr val="FFD966"/>
                </a:solidFill>
                <a:latin typeface="Calibri"/>
                <a:ea typeface="Calibri"/>
                <a:cs typeface="Calibri"/>
                <a:sym typeface="Calibri"/>
              </a:rPr>
              <a:t>Team No: </a:t>
            </a:r>
            <a:endParaRPr sz="2400" i="0" u="none" strike="noStrike" cap="none" dirty="0">
              <a:solidFill>
                <a:srgbClr val="FFD966"/>
              </a:solidFill>
              <a:latin typeface="Calibri"/>
              <a:ea typeface="Calibri"/>
              <a:cs typeface="Calibri"/>
              <a:sym typeface="Calibri"/>
            </a:endParaRPr>
          </a:p>
          <a:p>
            <a:pPr>
              <a:buSzPts val="2400"/>
            </a:pPr>
            <a:r>
              <a:rPr lang="en-US" sz="2400" i="0" u="none" strike="noStrike" cap="none" dirty="0">
                <a:solidFill>
                  <a:srgbClr val="FFD966"/>
                </a:solidFill>
                <a:latin typeface="Calibri"/>
                <a:ea typeface="Calibri"/>
                <a:cs typeface="Calibri"/>
                <a:sym typeface="Calibri"/>
              </a:rPr>
              <a:t>Project Guide </a:t>
            </a:r>
            <a:r>
              <a:rPr lang="en-US" sz="2000" i="0" u="none" strike="noStrike" cap="none" dirty="0">
                <a:solidFill>
                  <a:srgbClr val="FFD966"/>
                </a:solidFill>
                <a:latin typeface="Calibri"/>
                <a:ea typeface="Calibri"/>
                <a:cs typeface="Calibri"/>
                <a:sym typeface="Calibri"/>
              </a:rPr>
              <a:t>:   </a:t>
            </a:r>
            <a:r>
              <a:rPr lang="en-IN" sz="2000" b="1" i="0" cap="all" dirty="0">
                <a:solidFill>
                  <a:schemeClr val="bg1"/>
                </a:solidFill>
                <a:effectLst/>
                <a:latin typeface="Montserrat" panose="00000500000000000000" pitchFamily="2" charset="0"/>
              </a:rPr>
              <a:t>Prof. PREETHI P</a:t>
            </a: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Project Team  </a:t>
            </a:r>
            <a:r>
              <a:rPr lang="en-US" sz="2400" dirty="0">
                <a:solidFill>
                  <a:srgbClr val="FFD966"/>
                </a:solidFill>
                <a:latin typeface="Calibri"/>
                <a:ea typeface="Calibri"/>
                <a:cs typeface="Calibri"/>
                <a:sym typeface="Calibri"/>
              </a:rPr>
              <a:t>with SRNs : </a:t>
            </a:r>
            <a:r>
              <a:rPr lang="en-US" sz="2400" dirty="0">
                <a:solidFill>
                  <a:schemeClr val="bg1"/>
                </a:solidFill>
                <a:latin typeface="Calibri"/>
                <a:ea typeface="Calibri"/>
                <a:cs typeface="Calibri"/>
                <a:sym typeface="Calibri"/>
              </a:rPr>
              <a:t>PES1UG20CS138   </a:t>
            </a:r>
            <a:r>
              <a:rPr lang="en-IN" sz="2000">
                <a:solidFill>
                  <a:schemeClr val="bg1"/>
                </a:solidFill>
              </a:rPr>
              <a:t>PES1UG20CS155 PES1UG20CS126</a:t>
            </a:r>
            <a:endParaRPr sz="2000" i="0" u="none" strike="noStrike" cap="none" dirty="0">
              <a:solidFill>
                <a:schemeClr val="bg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i="0" u="none" strike="noStrike" cap="none" dirty="0">
              <a:solidFill>
                <a:srgbClr val="FFD966"/>
              </a:solidFill>
              <a:latin typeface="Calibri"/>
              <a:ea typeface="Calibri"/>
              <a:cs typeface="Calibri"/>
              <a:sym typeface="Calibri"/>
            </a:endParaRPr>
          </a:p>
        </p:txBody>
      </p:sp>
      <p:sp>
        <p:nvSpPr>
          <p:cNvPr id="183" name="Google Shape;183;p42"/>
          <p:cNvSpPr txBox="1">
            <a:spLocks noGrp="1"/>
          </p:cNvSpPr>
          <p:nvPr>
            <p:ph type="ctrTitle"/>
          </p:nvPr>
        </p:nvSpPr>
        <p:spPr>
          <a:xfrm>
            <a:off x="1974275" y="2600125"/>
            <a:ext cx="7667700" cy="8595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sz="4400" dirty="0"/>
              <a:t>Project Title</a:t>
            </a:r>
            <a:endParaRPr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0" y="1617678"/>
            <a:ext cx="12192000" cy="5240321"/>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accent1"/>
              </a:buClr>
              <a:buSzPts val="2400"/>
              <a:buFont typeface="Calibri"/>
              <a:buChar char="●"/>
            </a:pPr>
            <a:endParaRPr sz="2400" dirty="0">
              <a:solidFill>
                <a:schemeClr val="accent1"/>
              </a:solidFill>
              <a:latin typeface="Calibri"/>
              <a:ea typeface="Calibri"/>
              <a:cs typeface="Calibri"/>
              <a:sym typeface="Calibri"/>
            </a:endParaRPr>
          </a:p>
        </p:txBody>
      </p:sp>
      <p:sp>
        <p:nvSpPr>
          <p:cNvPr id="207" name="Google Shape;207;p45"/>
          <p:cNvSpPr txBox="1"/>
          <p:nvPr/>
        </p:nvSpPr>
        <p:spPr>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Results and Discussion</a:t>
            </a:r>
            <a:endParaRPr sz="1400" b="0" i="0" u="none" strike="noStrike" cap="none" dirty="0">
              <a:solidFill>
                <a:schemeClr val="accen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0C4620C-5D1C-065B-93A4-93E05D683746}"/>
              </a:ext>
            </a:extLst>
          </p:cNvPr>
          <p:cNvPicPr>
            <a:picLocks noChangeAspect="1"/>
          </p:cNvPicPr>
          <p:nvPr/>
        </p:nvPicPr>
        <p:blipFill>
          <a:blip r:embed="rId3"/>
          <a:stretch>
            <a:fillRect/>
          </a:stretch>
        </p:blipFill>
        <p:spPr>
          <a:xfrm>
            <a:off x="228756" y="1692304"/>
            <a:ext cx="5740695" cy="4343623"/>
          </a:xfrm>
          <a:prstGeom prst="rect">
            <a:avLst/>
          </a:prstGeom>
        </p:spPr>
      </p:pic>
      <p:pic>
        <p:nvPicPr>
          <p:cNvPr id="5" name="Picture 4">
            <a:extLst>
              <a:ext uri="{FF2B5EF4-FFF2-40B4-BE49-F238E27FC236}">
                <a16:creationId xmlns:a16="http://schemas.microsoft.com/office/drawing/2014/main" id="{C1EB526E-6B2C-27E6-C9D4-FAA38C6D491D}"/>
              </a:ext>
            </a:extLst>
          </p:cNvPr>
          <p:cNvPicPr>
            <a:picLocks noChangeAspect="1"/>
          </p:cNvPicPr>
          <p:nvPr/>
        </p:nvPicPr>
        <p:blipFill>
          <a:blip r:embed="rId4"/>
          <a:stretch>
            <a:fillRect/>
          </a:stretch>
        </p:blipFill>
        <p:spPr>
          <a:xfrm>
            <a:off x="5969451" y="1692304"/>
            <a:ext cx="6222549" cy="4343623"/>
          </a:xfrm>
          <a:prstGeom prst="rect">
            <a:avLst/>
          </a:prstGeom>
        </p:spPr>
      </p:pic>
    </p:spTree>
    <p:extLst>
      <p:ext uri="{BB962C8B-B14F-4D97-AF65-F5344CB8AC3E}">
        <p14:creationId xmlns:p14="http://schemas.microsoft.com/office/powerpoint/2010/main" val="709077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0" y="1617678"/>
            <a:ext cx="12192000" cy="5240321"/>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accent1"/>
              </a:buClr>
              <a:buSzPts val="2400"/>
              <a:buFont typeface="Calibri"/>
              <a:buChar char="●"/>
            </a:pPr>
            <a:r>
              <a:rPr lang="en-IN" sz="2400" dirty="0">
                <a:solidFill>
                  <a:schemeClr val="accent1"/>
                </a:solidFill>
                <a:latin typeface="Calibri"/>
                <a:ea typeface="Calibri"/>
                <a:cs typeface="Calibri"/>
                <a:sym typeface="Calibri"/>
              </a:rPr>
              <a:t>The  accuracy for training data is: 0.9773 </a:t>
            </a:r>
          </a:p>
          <a:p>
            <a:pPr marL="457200" indent="-381000" algn="just">
              <a:buClr>
                <a:schemeClr val="accent1"/>
              </a:buClr>
              <a:buSzPts val="2400"/>
              <a:buFont typeface="Calibri"/>
              <a:buChar char="●"/>
            </a:pPr>
            <a:r>
              <a:rPr lang="en-IN" sz="2400" dirty="0">
                <a:solidFill>
                  <a:schemeClr val="accent1"/>
                </a:solidFill>
                <a:latin typeface="Calibri"/>
                <a:ea typeface="Calibri"/>
                <a:cs typeface="Calibri"/>
                <a:sym typeface="Calibri"/>
              </a:rPr>
              <a:t>The loss for Training  data is: 0.0804</a:t>
            </a:r>
          </a:p>
          <a:p>
            <a:pPr marL="457200" marR="0" lvl="0" indent="-381000" algn="just" rtl="0">
              <a:lnSpc>
                <a:spcPct val="100000"/>
              </a:lnSpc>
              <a:spcBef>
                <a:spcPts val="0"/>
              </a:spcBef>
              <a:spcAft>
                <a:spcPts val="0"/>
              </a:spcAft>
              <a:buClr>
                <a:schemeClr val="accent1"/>
              </a:buClr>
              <a:buSzPts val="2400"/>
              <a:buFont typeface="Calibri"/>
              <a:buChar char="●"/>
            </a:pPr>
            <a:r>
              <a:rPr lang="en-IN" sz="2400" dirty="0">
                <a:solidFill>
                  <a:schemeClr val="accent1"/>
                </a:solidFill>
                <a:latin typeface="Calibri"/>
                <a:ea typeface="Calibri"/>
                <a:cs typeface="Calibri"/>
                <a:sym typeface="Calibri"/>
              </a:rPr>
              <a:t>The  accuracy for validation  data is: : 0.9937 </a:t>
            </a:r>
          </a:p>
          <a:p>
            <a:pPr marL="457200" marR="0" lvl="0" indent="-381000" algn="just" rtl="0">
              <a:lnSpc>
                <a:spcPct val="100000"/>
              </a:lnSpc>
              <a:spcBef>
                <a:spcPts val="0"/>
              </a:spcBef>
              <a:spcAft>
                <a:spcPts val="0"/>
              </a:spcAft>
              <a:buClr>
                <a:schemeClr val="accent1"/>
              </a:buClr>
              <a:buSzPts val="2400"/>
              <a:buFont typeface="Calibri"/>
              <a:buChar char="●"/>
            </a:pPr>
            <a:r>
              <a:rPr lang="en-IN" sz="2400" dirty="0">
                <a:solidFill>
                  <a:schemeClr val="accent1"/>
                </a:solidFill>
                <a:latin typeface="Calibri"/>
                <a:ea typeface="Calibri"/>
                <a:cs typeface="Calibri"/>
                <a:sym typeface="Calibri"/>
              </a:rPr>
              <a:t>The loss for validation data is: 0.0564</a:t>
            </a:r>
          </a:p>
          <a:p>
            <a:pPr marL="457200" marR="0" lvl="0" indent="-381000" algn="just" rtl="0">
              <a:lnSpc>
                <a:spcPct val="100000"/>
              </a:lnSpc>
              <a:spcBef>
                <a:spcPts val="0"/>
              </a:spcBef>
              <a:spcAft>
                <a:spcPts val="0"/>
              </a:spcAft>
              <a:buClr>
                <a:schemeClr val="accent1"/>
              </a:buClr>
              <a:buSzPts val="2400"/>
              <a:buFont typeface="Calibri"/>
              <a:buChar char="●"/>
            </a:pPr>
            <a:r>
              <a:rPr lang="en-IN" sz="2400" dirty="0">
                <a:solidFill>
                  <a:schemeClr val="accent1"/>
                </a:solidFill>
                <a:latin typeface="Calibri"/>
                <a:ea typeface="Calibri"/>
                <a:cs typeface="Calibri"/>
                <a:sym typeface="Calibri"/>
              </a:rPr>
              <a:t>The accuracy for test data is: 93.87755393981934</a:t>
            </a:r>
          </a:p>
          <a:p>
            <a:pPr marL="457200" marR="0" lvl="0" indent="-381000" algn="just" rtl="0">
              <a:lnSpc>
                <a:spcPct val="100000"/>
              </a:lnSpc>
              <a:spcBef>
                <a:spcPts val="0"/>
              </a:spcBef>
              <a:spcAft>
                <a:spcPts val="0"/>
              </a:spcAft>
              <a:buClr>
                <a:schemeClr val="accent1"/>
              </a:buClr>
              <a:buSzPts val="2400"/>
              <a:buFont typeface="Calibri"/>
              <a:buChar char="●"/>
            </a:pPr>
            <a:r>
              <a:rPr lang="en-IN" sz="2400" dirty="0">
                <a:solidFill>
                  <a:schemeClr val="accent1"/>
                </a:solidFill>
                <a:latin typeface="Calibri"/>
                <a:ea typeface="Calibri"/>
                <a:cs typeface="Calibri"/>
                <a:sym typeface="Calibri"/>
              </a:rPr>
              <a:t>The loss for test data is: 0.49356546998023987</a:t>
            </a:r>
          </a:p>
          <a:p>
            <a:pPr marL="457200" marR="0" lvl="0" indent="-381000" algn="just" rtl="0">
              <a:lnSpc>
                <a:spcPct val="100000"/>
              </a:lnSpc>
              <a:spcBef>
                <a:spcPts val="0"/>
              </a:spcBef>
              <a:spcAft>
                <a:spcPts val="0"/>
              </a:spcAft>
              <a:buClr>
                <a:schemeClr val="accent1"/>
              </a:buClr>
              <a:buSzPts val="2400"/>
              <a:buFont typeface="Calibri"/>
              <a:buChar char="●"/>
            </a:pPr>
            <a:endParaRPr lang="en-IN" sz="2400" dirty="0">
              <a:solidFill>
                <a:schemeClr val="accent1"/>
              </a:solidFill>
              <a:latin typeface="Calibri"/>
              <a:ea typeface="Calibri"/>
              <a:cs typeface="Calibri"/>
              <a:sym typeface="Calibri"/>
            </a:endParaRPr>
          </a:p>
          <a:p>
            <a:pPr marL="457200" marR="0" lvl="0" indent="-381000" algn="just" rtl="0">
              <a:lnSpc>
                <a:spcPct val="100000"/>
              </a:lnSpc>
              <a:spcBef>
                <a:spcPts val="0"/>
              </a:spcBef>
              <a:spcAft>
                <a:spcPts val="0"/>
              </a:spcAft>
              <a:buClr>
                <a:schemeClr val="accent1"/>
              </a:buClr>
              <a:buSzPts val="2400"/>
              <a:buFont typeface="Calibri"/>
              <a:buChar char="●"/>
            </a:pPr>
            <a:endParaRPr lang="en-IN" sz="2400" dirty="0">
              <a:solidFill>
                <a:schemeClr val="accent1"/>
              </a:solidFill>
              <a:latin typeface="Calibri"/>
              <a:ea typeface="Calibri"/>
              <a:cs typeface="Calibri"/>
              <a:sym typeface="Calibri"/>
            </a:endParaRPr>
          </a:p>
          <a:p>
            <a:pPr marL="457200" marR="0" lvl="0" indent="-381000" algn="just" rtl="0">
              <a:lnSpc>
                <a:spcPct val="100000"/>
              </a:lnSpc>
              <a:spcBef>
                <a:spcPts val="0"/>
              </a:spcBef>
              <a:spcAft>
                <a:spcPts val="0"/>
              </a:spcAft>
              <a:buClr>
                <a:schemeClr val="accent1"/>
              </a:buClr>
              <a:buSzPts val="2400"/>
              <a:buFont typeface="Calibri"/>
              <a:buChar char="●"/>
            </a:pPr>
            <a:endParaRPr lang="en-IN" sz="2400" dirty="0">
              <a:solidFill>
                <a:schemeClr val="accent1"/>
              </a:solidFill>
              <a:latin typeface="Calibri"/>
              <a:ea typeface="Calibri"/>
              <a:cs typeface="Calibri"/>
              <a:sym typeface="Calibri"/>
            </a:endParaRPr>
          </a:p>
          <a:p>
            <a:pPr marL="457200" marR="0" lvl="0" indent="-381000" algn="just" rtl="0">
              <a:lnSpc>
                <a:spcPct val="100000"/>
              </a:lnSpc>
              <a:spcBef>
                <a:spcPts val="0"/>
              </a:spcBef>
              <a:spcAft>
                <a:spcPts val="0"/>
              </a:spcAft>
              <a:buClr>
                <a:schemeClr val="accent1"/>
              </a:buClr>
              <a:buSzPts val="2400"/>
              <a:buFont typeface="Calibri"/>
              <a:buChar char="●"/>
            </a:pPr>
            <a:endParaRPr lang="en-IN" sz="2400" dirty="0">
              <a:solidFill>
                <a:schemeClr val="accent1"/>
              </a:solidFill>
              <a:latin typeface="Calibri"/>
              <a:ea typeface="Calibri"/>
              <a:cs typeface="Calibri"/>
              <a:sym typeface="Calibri"/>
            </a:endParaRPr>
          </a:p>
          <a:p>
            <a:pPr marL="457200" marR="0" lvl="0" indent="-381000" algn="just" rtl="0">
              <a:lnSpc>
                <a:spcPct val="100000"/>
              </a:lnSpc>
              <a:spcBef>
                <a:spcPts val="0"/>
              </a:spcBef>
              <a:spcAft>
                <a:spcPts val="0"/>
              </a:spcAft>
              <a:buClr>
                <a:schemeClr val="accent1"/>
              </a:buClr>
              <a:buSzPts val="2400"/>
              <a:buFont typeface="Calibri"/>
              <a:buChar char="●"/>
            </a:pPr>
            <a:r>
              <a:rPr lang="en-IN" sz="2400" dirty="0">
                <a:solidFill>
                  <a:schemeClr val="accent1"/>
                </a:solidFill>
                <a:latin typeface="Calibri"/>
                <a:ea typeface="Calibri"/>
                <a:cs typeface="Calibri"/>
                <a:sym typeface="Calibri"/>
              </a:rPr>
              <a:t>Drawbacks</a:t>
            </a:r>
          </a:p>
          <a:p>
            <a:pPr marL="457200" marR="0" lvl="0" indent="-381000" algn="just" rtl="0">
              <a:lnSpc>
                <a:spcPct val="100000"/>
              </a:lnSpc>
              <a:spcBef>
                <a:spcPts val="0"/>
              </a:spcBef>
              <a:spcAft>
                <a:spcPts val="0"/>
              </a:spcAft>
              <a:buClr>
                <a:schemeClr val="accent1"/>
              </a:buClr>
              <a:buSzPts val="2400"/>
              <a:buFont typeface="Calibri"/>
              <a:buChar char="●"/>
            </a:pPr>
            <a:r>
              <a:rPr lang="en-IN" sz="2400" dirty="0">
                <a:solidFill>
                  <a:schemeClr val="accent1"/>
                </a:solidFill>
                <a:latin typeface="Calibri"/>
                <a:ea typeface="Calibri"/>
                <a:cs typeface="Calibri"/>
                <a:sym typeface="Calibri"/>
              </a:rPr>
              <a:t>Not able to differentiate between real human face and pic image(no liveliness)</a:t>
            </a:r>
          </a:p>
          <a:p>
            <a:pPr marL="76200" marR="0" lvl="0" algn="just" rtl="0">
              <a:lnSpc>
                <a:spcPct val="100000"/>
              </a:lnSpc>
              <a:spcBef>
                <a:spcPts val="0"/>
              </a:spcBef>
              <a:spcAft>
                <a:spcPts val="0"/>
              </a:spcAft>
              <a:buClr>
                <a:schemeClr val="accent1"/>
              </a:buClr>
              <a:buSzPts val="2400"/>
            </a:pPr>
            <a:endParaRPr lang="en-IN" sz="2400" dirty="0">
              <a:solidFill>
                <a:schemeClr val="accent1"/>
              </a:solidFill>
              <a:latin typeface="Calibri"/>
              <a:ea typeface="Calibri"/>
              <a:cs typeface="Calibri"/>
              <a:sym typeface="Calibri"/>
            </a:endParaRPr>
          </a:p>
          <a:p>
            <a:pPr marL="457200" marR="0" lvl="0" indent="-381000" algn="just" rtl="0">
              <a:lnSpc>
                <a:spcPct val="100000"/>
              </a:lnSpc>
              <a:spcBef>
                <a:spcPts val="0"/>
              </a:spcBef>
              <a:spcAft>
                <a:spcPts val="0"/>
              </a:spcAft>
              <a:buClr>
                <a:schemeClr val="accent1"/>
              </a:buClr>
              <a:buSzPts val="2400"/>
              <a:buFont typeface="Calibri"/>
              <a:buChar char="●"/>
            </a:pPr>
            <a:endParaRPr lang="en-IN" sz="2400" dirty="0">
              <a:solidFill>
                <a:schemeClr val="accent1"/>
              </a:solidFill>
              <a:latin typeface="Calibri"/>
              <a:ea typeface="Calibri"/>
              <a:cs typeface="Calibri"/>
              <a:sym typeface="Calibri"/>
            </a:endParaRPr>
          </a:p>
          <a:p>
            <a:pPr marL="457200" marR="0" lvl="0" indent="-381000" algn="just" rtl="0">
              <a:lnSpc>
                <a:spcPct val="100000"/>
              </a:lnSpc>
              <a:spcBef>
                <a:spcPts val="0"/>
              </a:spcBef>
              <a:spcAft>
                <a:spcPts val="0"/>
              </a:spcAft>
              <a:buClr>
                <a:schemeClr val="accent1"/>
              </a:buClr>
              <a:buSzPts val="2400"/>
              <a:buFont typeface="Calibri"/>
              <a:buChar char="●"/>
            </a:pPr>
            <a:endParaRPr lang="en-IN" sz="2400" dirty="0">
              <a:solidFill>
                <a:schemeClr val="accent1"/>
              </a:solidFill>
              <a:latin typeface="Calibri"/>
              <a:ea typeface="Calibri"/>
              <a:cs typeface="Calibri"/>
              <a:sym typeface="Calibri"/>
            </a:endParaRPr>
          </a:p>
          <a:p>
            <a:pPr marL="457200" marR="0" lvl="0" indent="-381000" algn="just" rtl="0">
              <a:lnSpc>
                <a:spcPct val="100000"/>
              </a:lnSpc>
              <a:spcBef>
                <a:spcPts val="0"/>
              </a:spcBef>
              <a:spcAft>
                <a:spcPts val="0"/>
              </a:spcAft>
              <a:buClr>
                <a:schemeClr val="accent1"/>
              </a:buClr>
              <a:buSzPts val="2400"/>
              <a:buFont typeface="Calibri"/>
              <a:buChar char="●"/>
            </a:pPr>
            <a:endParaRPr lang="en-IN" sz="2400" dirty="0">
              <a:solidFill>
                <a:schemeClr val="accent1"/>
              </a:solidFill>
              <a:latin typeface="Calibri"/>
              <a:ea typeface="Calibri"/>
              <a:cs typeface="Calibri"/>
              <a:sym typeface="Calibri"/>
            </a:endParaRPr>
          </a:p>
          <a:p>
            <a:pPr marL="76200" marR="0" lvl="0" algn="just" rtl="0">
              <a:lnSpc>
                <a:spcPct val="100000"/>
              </a:lnSpc>
              <a:spcBef>
                <a:spcPts val="0"/>
              </a:spcBef>
              <a:spcAft>
                <a:spcPts val="0"/>
              </a:spcAft>
              <a:buClr>
                <a:schemeClr val="accent1"/>
              </a:buClr>
              <a:buSzPts val="2400"/>
            </a:pPr>
            <a:endParaRPr lang="en-IN" sz="2400" dirty="0">
              <a:solidFill>
                <a:schemeClr val="accent1"/>
              </a:solidFill>
              <a:latin typeface="Calibri"/>
              <a:ea typeface="Calibri"/>
              <a:cs typeface="Calibri"/>
              <a:sym typeface="Calibri"/>
            </a:endParaRPr>
          </a:p>
        </p:txBody>
      </p:sp>
      <p:sp>
        <p:nvSpPr>
          <p:cNvPr id="207" name="Google Shape;207;p45"/>
          <p:cNvSpPr txBox="1"/>
          <p:nvPr/>
        </p:nvSpPr>
        <p:spPr>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Results and Discussion</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130203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876087" y="1903925"/>
            <a:ext cx="9601200" cy="4619400"/>
          </a:xfrm>
          <a:prstGeom prst="rect">
            <a:avLst/>
          </a:prstGeom>
          <a:noFill/>
          <a:ln>
            <a:noFill/>
          </a:ln>
        </p:spPr>
        <p:txBody>
          <a:bodyPr spcFirstLastPara="1" wrap="square" lIns="91425" tIns="45700" rIns="91425" bIns="45700" anchor="t" anchorCtr="0">
            <a:noAutofit/>
          </a:bodyPr>
          <a:lstStyle/>
          <a:p>
            <a:pPr marL="76200" marR="0" lvl="0" algn="just" rtl="0">
              <a:lnSpc>
                <a:spcPct val="100000"/>
              </a:lnSpc>
              <a:spcBef>
                <a:spcPts val="0"/>
              </a:spcBef>
              <a:spcAft>
                <a:spcPts val="0"/>
              </a:spcAft>
              <a:buClr>
                <a:schemeClr val="accent1"/>
              </a:buClr>
              <a:buSzPts val="2400"/>
            </a:pPr>
            <a:r>
              <a:rPr lang="en-IN" sz="1600" dirty="0">
                <a:hlinkClick r:id="rId3"/>
              </a:rPr>
              <a:t>Python | Data Augmentation – </a:t>
            </a:r>
            <a:r>
              <a:rPr lang="en-IN" sz="1600" dirty="0" err="1">
                <a:hlinkClick r:id="rId3"/>
              </a:rPr>
              <a:t>GeeksforGeeks</a:t>
            </a:r>
            <a:endParaRPr lang="en-IN" sz="1600" dirty="0"/>
          </a:p>
          <a:p>
            <a:pPr marL="76200" marR="0" lvl="0" algn="just" rtl="0">
              <a:lnSpc>
                <a:spcPct val="100000"/>
              </a:lnSpc>
              <a:spcBef>
                <a:spcPts val="0"/>
              </a:spcBef>
              <a:spcAft>
                <a:spcPts val="0"/>
              </a:spcAft>
              <a:buClr>
                <a:schemeClr val="accent1"/>
              </a:buClr>
              <a:buSzPts val="2400"/>
            </a:pPr>
            <a:endParaRPr lang="en-IN" sz="1600" dirty="0">
              <a:solidFill>
                <a:schemeClr val="accent1"/>
              </a:solidFill>
              <a:latin typeface="Calibri"/>
              <a:ea typeface="Calibri"/>
              <a:cs typeface="Calibri"/>
              <a:sym typeface="Calibri"/>
            </a:endParaRPr>
          </a:p>
          <a:p>
            <a:pPr marL="76200" marR="0" lvl="0" algn="just" rtl="0">
              <a:lnSpc>
                <a:spcPct val="100000"/>
              </a:lnSpc>
              <a:spcBef>
                <a:spcPts val="0"/>
              </a:spcBef>
              <a:spcAft>
                <a:spcPts val="0"/>
              </a:spcAft>
              <a:buClr>
                <a:schemeClr val="accent1"/>
              </a:buClr>
              <a:buSzPts val="2400"/>
            </a:pPr>
            <a:r>
              <a:rPr lang="en-IN" sz="1600" dirty="0">
                <a:hlinkClick r:id="rId4"/>
              </a:rPr>
              <a:t>Face Detection with Haar Cascade. Exploring a bit older algorithm which… | by </a:t>
            </a:r>
            <a:r>
              <a:rPr lang="en-IN" sz="1600" dirty="0" err="1">
                <a:hlinkClick r:id="rId4"/>
              </a:rPr>
              <a:t>Girija</a:t>
            </a:r>
            <a:r>
              <a:rPr lang="en-IN" sz="1600" dirty="0">
                <a:hlinkClick r:id="rId4"/>
              </a:rPr>
              <a:t> Shankar Behera | Towards Data Science</a:t>
            </a:r>
            <a:endParaRPr lang="en-IN" sz="1600" dirty="0">
              <a:solidFill>
                <a:schemeClr val="accent1"/>
              </a:solidFill>
              <a:latin typeface="Calibri"/>
              <a:cs typeface="Calibri"/>
              <a:sym typeface="Calibri"/>
            </a:endParaRPr>
          </a:p>
          <a:p>
            <a:pPr marL="76200" marR="0" lvl="0" algn="just" rtl="0">
              <a:lnSpc>
                <a:spcPct val="100000"/>
              </a:lnSpc>
              <a:spcBef>
                <a:spcPts val="0"/>
              </a:spcBef>
              <a:spcAft>
                <a:spcPts val="0"/>
              </a:spcAft>
              <a:buClr>
                <a:schemeClr val="accent1"/>
              </a:buClr>
              <a:buSzPts val="2400"/>
            </a:pPr>
            <a:endParaRPr lang="en-IN" sz="1600" dirty="0">
              <a:solidFill>
                <a:schemeClr val="accent1"/>
              </a:solidFill>
              <a:latin typeface="Calibri"/>
              <a:ea typeface="Calibri"/>
              <a:cs typeface="Calibri"/>
              <a:sym typeface="Calibri"/>
            </a:endParaRPr>
          </a:p>
          <a:p>
            <a:pPr marL="76200" marR="0" lvl="0" algn="just" rtl="0">
              <a:lnSpc>
                <a:spcPct val="100000"/>
              </a:lnSpc>
              <a:spcBef>
                <a:spcPts val="0"/>
              </a:spcBef>
              <a:spcAft>
                <a:spcPts val="0"/>
              </a:spcAft>
              <a:buClr>
                <a:schemeClr val="accent1"/>
              </a:buClr>
              <a:buSzPts val="2400"/>
            </a:pPr>
            <a:r>
              <a:rPr lang="en-IN" sz="1600" dirty="0">
                <a:hlinkClick r:id="rId5"/>
              </a:rPr>
              <a:t>OS Module in Python with Examples – </a:t>
            </a:r>
            <a:r>
              <a:rPr lang="en-IN" sz="1600" dirty="0" err="1">
                <a:hlinkClick r:id="rId5"/>
              </a:rPr>
              <a:t>GeeksforGeeks</a:t>
            </a:r>
            <a:endParaRPr lang="en-IN" sz="1600" dirty="0">
              <a:solidFill>
                <a:schemeClr val="accent1"/>
              </a:solidFill>
              <a:latin typeface="Calibri"/>
              <a:cs typeface="Calibri"/>
              <a:sym typeface="Calibri"/>
            </a:endParaRPr>
          </a:p>
          <a:p>
            <a:pPr marL="76200" marR="0" lvl="0" algn="just" rtl="0">
              <a:lnSpc>
                <a:spcPct val="100000"/>
              </a:lnSpc>
              <a:spcBef>
                <a:spcPts val="0"/>
              </a:spcBef>
              <a:spcAft>
                <a:spcPts val="0"/>
              </a:spcAft>
              <a:buClr>
                <a:schemeClr val="accent1"/>
              </a:buClr>
              <a:buSzPts val="2400"/>
            </a:pPr>
            <a:endParaRPr lang="en-IN" sz="1600" dirty="0">
              <a:solidFill>
                <a:schemeClr val="accent1"/>
              </a:solidFill>
              <a:latin typeface="Calibri"/>
              <a:cs typeface="Calibri"/>
              <a:sym typeface="Calibri"/>
              <a:hlinkClick r:id="rId6"/>
            </a:endParaRPr>
          </a:p>
          <a:p>
            <a:pPr marL="76200" marR="0" lvl="0" algn="just" rtl="0">
              <a:lnSpc>
                <a:spcPct val="100000"/>
              </a:lnSpc>
              <a:spcBef>
                <a:spcPts val="0"/>
              </a:spcBef>
              <a:spcAft>
                <a:spcPts val="0"/>
              </a:spcAft>
              <a:buClr>
                <a:schemeClr val="accent1"/>
              </a:buClr>
              <a:buSzPts val="2400"/>
            </a:pPr>
            <a:r>
              <a:rPr lang="en-IN" sz="1600" dirty="0" err="1">
                <a:hlinkClick r:id="rId6"/>
              </a:rPr>
              <a:t>Keras</a:t>
            </a:r>
            <a:r>
              <a:rPr lang="en-IN" sz="1600" dirty="0">
                <a:hlinkClick r:id="rId6"/>
              </a:rPr>
              <a:t> API reference</a:t>
            </a:r>
            <a:r>
              <a:rPr lang="en-IN" sz="1600" dirty="0"/>
              <a:t>\\</a:t>
            </a:r>
          </a:p>
          <a:p>
            <a:pPr marL="76200" marR="0" lvl="0" algn="just" rtl="0">
              <a:lnSpc>
                <a:spcPct val="100000"/>
              </a:lnSpc>
              <a:spcBef>
                <a:spcPts val="0"/>
              </a:spcBef>
              <a:spcAft>
                <a:spcPts val="0"/>
              </a:spcAft>
              <a:buClr>
                <a:schemeClr val="accent1"/>
              </a:buClr>
              <a:buSzPts val="2400"/>
            </a:pPr>
            <a:endParaRPr lang="en-IN" sz="1600" dirty="0"/>
          </a:p>
          <a:p>
            <a:pPr marL="76200" marR="0" lvl="0" algn="just" rtl="0">
              <a:lnSpc>
                <a:spcPct val="100000"/>
              </a:lnSpc>
              <a:spcBef>
                <a:spcPts val="0"/>
              </a:spcBef>
              <a:spcAft>
                <a:spcPts val="0"/>
              </a:spcAft>
              <a:buClr>
                <a:schemeClr val="accent1"/>
              </a:buClr>
              <a:buSzPts val="2400"/>
            </a:pPr>
            <a:r>
              <a:rPr lang="en-IN" sz="1600" dirty="0">
                <a:hlinkClick r:id="rId7"/>
              </a:rPr>
              <a:t>Image Processing Tutorial Using Python | Python OpenCV Tutorial | Python Training | </a:t>
            </a:r>
            <a:r>
              <a:rPr lang="en-IN" sz="1600" dirty="0" err="1">
                <a:hlinkClick r:id="rId7"/>
              </a:rPr>
              <a:t>Edureka</a:t>
            </a:r>
            <a:r>
              <a:rPr lang="en-IN" sz="1600" dirty="0">
                <a:hlinkClick r:id="rId7"/>
              </a:rPr>
              <a:t> – YouTube</a:t>
            </a:r>
            <a:endParaRPr lang="en-IN" sz="1600" dirty="0"/>
          </a:p>
          <a:p>
            <a:pPr marL="76200" marR="0" lvl="0" algn="just" rtl="0">
              <a:lnSpc>
                <a:spcPct val="100000"/>
              </a:lnSpc>
              <a:spcBef>
                <a:spcPts val="0"/>
              </a:spcBef>
              <a:spcAft>
                <a:spcPts val="0"/>
              </a:spcAft>
              <a:buClr>
                <a:schemeClr val="accent1"/>
              </a:buClr>
              <a:buSzPts val="2400"/>
            </a:pPr>
            <a:endParaRPr lang="en-IN" sz="1600" dirty="0">
              <a:solidFill>
                <a:schemeClr val="accent1"/>
              </a:solidFill>
              <a:latin typeface="Calibri"/>
              <a:cs typeface="Calibri"/>
              <a:sym typeface="Calibri"/>
            </a:endParaRPr>
          </a:p>
          <a:p>
            <a:pPr marL="76200" marR="0" lvl="0" algn="just" rtl="0">
              <a:lnSpc>
                <a:spcPct val="100000"/>
              </a:lnSpc>
              <a:spcBef>
                <a:spcPts val="0"/>
              </a:spcBef>
              <a:spcAft>
                <a:spcPts val="0"/>
              </a:spcAft>
              <a:buClr>
                <a:schemeClr val="accent1"/>
              </a:buClr>
              <a:buSzPts val="2400"/>
            </a:pPr>
            <a:r>
              <a:rPr lang="en-IN" sz="1600" dirty="0">
                <a:hlinkClick r:id="rId8"/>
              </a:rPr>
              <a:t>LEARN OPENCV in 3 HOURS with Python | Including 3xProjects | Computer Vision – YouTube</a:t>
            </a:r>
            <a:endParaRPr lang="en-IN" sz="1600" dirty="0"/>
          </a:p>
          <a:p>
            <a:pPr marL="76200" marR="0" lvl="0" algn="just" rtl="0">
              <a:lnSpc>
                <a:spcPct val="100000"/>
              </a:lnSpc>
              <a:spcBef>
                <a:spcPts val="0"/>
              </a:spcBef>
              <a:spcAft>
                <a:spcPts val="0"/>
              </a:spcAft>
              <a:buClr>
                <a:schemeClr val="accent1"/>
              </a:buClr>
              <a:buSzPts val="2400"/>
            </a:pPr>
            <a:endParaRPr lang="en-IN" sz="1600" dirty="0">
              <a:solidFill>
                <a:schemeClr val="accent1"/>
              </a:solidFill>
              <a:latin typeface="Calibri"/>
              <a:cs typeface="Calibri"/>
              <a:sym typeface="Calibri"/>
            </a:endParaRPr>
          </a:p>
          <a:p>
            <a:pPr marL="76200" marR="0" lvl="0" algn="just" rtl="0">
              <a:lnSpc>
                <a:spcPct val="100000"/>
              </a:lnSpc>
              <a:spcBef>
                <a:spcPts val="0"/>
              </a:spcBef>
              <a:spcAft>
                <a:spcPts val="0"/>
              </a:spcAft>
              <a:buClr>
                <a:schemeClr val="accent1"/>
              </a:buClr>
              <a:buSzPts val="2400"/>
            </a:pPr>
            <a:r>
              <a:rPr lang="en-IN" sz="2000" dirty="0">
                <a:hlinkClick r:id="rId9"/>
              </a:rPr>
              <a:t>OpenCV </a:t>
            </a:r>
            <a:r>
              <a:rPr lang="en-IN" sz="2000" dirty="0" err="1">
                <a:hlinkClick r:id="rId9"/>
              </a:rPr>
              <a:t>Haar</a:t>
            </a:r>
            <a:r>
              <a:rPr lang="en-IN" sz="2000" dirty="0">
                <a:hlinkClick r:id="rId9"/>
              </a:rPr>
              <a:t> Cascades - </a:t>
            </a:r>
            <a:r>
              <a:rPr lang="en-IN" sz="2000" dirty="0" err="1">
                <a:hlinkClick r:id="rId9"/>
              </a:rPr>
              <a:t>PyImageSearch</a:t>
            </a:r>
            <a:endParaRPr lang="en-IN" sz="1600" dirty="0">
              <a:solidFill>
                <a:schemeClr val="accent1"/>
              </a:solidFill>
              <a:latin typeface="Calibri"/>
              <a:cs typeface="Calibri"/>
              <a:sym typeface="Calibri"/>
            </a:endParaRPr>
          </a:p>
          <a:p>
            <a:pPr marL="76200" marR="0" lvl="0" algn="just" rtl="0">
              <a:lnSpc>
                <a:spcPct val="100000"/>
              </a:lnSpc>
              <a:spcBef>
                <a:spcPts val="0"/>
              </a:spcBef>
              <a:spcAft>
                <a:spcPts val="0"/>
              </a:spcAft>
              <a:buClr>
                <a:schemeClr val="accent1"/>
              </a:buClr>
              <a:buSzPts val="2400"/>
            </a:pPr>
            <a:endParaRPr lang="en-IN" sz="1600" dirty="0">
              <a:solidFill>
                <a:schemeClr val="accent1"/>
              </a:solidFill>
              <a:latin typeface="Calibri"/>
              <a:cs typeface="Calibri"/>
              <a:sym typeface="Calibri"/>
            </a:endParaRPr>
          </a:p>
          <a:p>
            <a:pPr marL="76200" marR="0" lvl="0" algn="just" rtl="0">
              <a:lnSpc>
                <a:spcPct val="100000"/>
              </a:lnSpc>
              <a:spcBef>
                <a:spcPts val="0"/>
              </a:spcBef>
              <a:spcAft>
                <a:spcPts val="0"/>
              </a:spcAft>
              <a:buClr>
                <a:schemeClr val="accent1"/>
              </a:buClr>
              <a:buSzPts val="2400"/>
            </a:pPr>
            <a:endParaRPr lang="en-IN" sz="1200" dirty="0">
              <a:solidFill>
                <a:schemeClr val="accent1"/>
              </a:solidFill>
              <a:latin typeface="Calibri"/>
              <a:cs typeface="Calibri"/>
              <a:sym typeface="Calibri"/>
            </a:endParaRPr>
          </a:p>
          <a:p>
            <a:pPr marL="76200" marR="0" lvl="0" algn="just" rtl="0">
              <a:lnSpc>
                <a:spcPct val="100000"/>
              </a:lnSpc>
              <a:spcBef>
                <a:spcPts val="0"/>
              </a:spcBef>
              <a:spcAft>
                <a:spcPts val="0"/>
              </a:spcAft>
              <a:buClr>
                <a:schemeClr val="accent1"/>
              </a:buClr>
              <a:buSzPts val="2400"/>
            </a:pPr>
            <a:endParaRPr lang="en-IN" sz="1200" dirty="0">
              <a:solidFill>
                <a:schemeClr val="accent1"/>
              </a:solidFill>
              <a:latin typeface="Calibri"/>
              <a:ea typeface="Calibri"/>
              <a:cs typeface="Calibri"/>
              <a:sym typeface="Calibri"/>
            </a:endParaRPr>
          </a:p>
          <a:p>
            <a:pPr marL="76200" marR="0" lvl="0" algn="just" rtl="0">
              <a:lnSpc>
                <a:spcPct val="100000"/>
              </a:lnSpc>
              <a:spcBef>
                <a:spcPts val="0"/>
              </a:spcBef>
              <a:spcAft>
                <a:spcPts val="0"/>
              </a:spcAft>
              <a:buClr>
                <a:schemeClr val="accent1"/>
              </a:buClr>
              <a:buSzPts val="2400"/>
            </a:pPr>
            <a:endParaRPr sz="1200" dirty="0">
              <a:solidFill>
                <a:schemeClr val="accent1"/>
              </a:solidFill>
              <a:latin typeface="Calibri"/>
              <a:ea typeface="Calibri"/>
              <a:cs typeface="Calibri"/>
              <a:sym typeface="Calibri"/>
            </a:endParaRPr>
          </a:p>
        </p:txBody>
      </p:sp>
      <p:sp>
        <p:nvSpPr>
          <p:cNvPr id="207" name="Google Shape;207;p45"/>
          <p:cNvSpPr txBox="1"/>
          <p:nvPr/>
        </p:nvSpPr>
        <p:spPr>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References</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532217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9"/>
          <p:cNvSpPr/>
          <p:nvPr/>
        </p:nvSpPr>
        <p:spPr>
          <a:xfrm>
            <a:off x="4371484" y="3352800"/>
            <a:ext cx="3590987"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en-US" sz="4000" b="0" i="0" u="none" strike="noStrike" cap="none" dirty="0">
                <a:solidFill>
                  <a:schemeClr val="accent1"/>
                </a:solidFill>
                <a:latin typeface="Trebuchet MS"/>
                <a:ea typeface="Trebuchet MS"/>
                <a:cs typeface="Trebuchet MS"/>
                <a:sym typeface="Trebuchet MS"/>
              </a:rPr>
              <a:t>Thank You</a:t>
            </a:r>
            <a:endParaRPr sz="1400" b="0" i="0" u="none" strike="noStrike" cap="none" dirty="0">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657782" y="2199525"/>
            <a:ext cx="10226100" cy="4396483"/>
          </a:xfrm>
          <a:prstGeom prst="rect">
            <a:avLst/>
          </a:prstGeom>
          <a:noFill/>
          <a:ln>
            <a:noFill/>
          </a:ln>
        </p:spPr>
        <p:txBody>
          <a:bodyPr spcFirstLastPara="1" wrap="square" lIns="91425" tIns="45700" rIns="91425" bIns="45700" anchor="t" anchorCtr="0">
            <a:noAutofit/>
          </a:bodyPr>
          <a:lstStyle/>
          <a:p>
            <a:r>
              <a:rPr lang="en-IN" dirty="0">
                <a:solidFill>
                  <a:schemeClr val="bg1">
                    <a:lumMod val="95000"/>
                  </a:schemeClr>
                </a:solidFill>
              </a:rPr>
              <a:t> </a:t>
            </a:r>
            <a:r>
              <a:rPr lang="en-IN" sz="2000" dirty="0">
                <a:solidFill>
                  <a:schemeClr val="bg1">
                    <a:lumMod val="95000"/>
                  </a:schemeClr>
                </a:solidFill>
              </a:rPr>
              <a:t>We are living in the 21st century which is the era of modern technology. Many traditional problems are being solved using new innovative technologies. Taking attendance daily is an indispensable part of educational institutions as well as offices. An automatic attendance system is one that keeps track of individuals’ attendance. Recording the daily attendance of individuals in all educational institutions is a major concern. In the traditional attendance system, a person has to check one by one if someone is absent or not. It is both exhausting and time-consuming .</a:t>
            </a:r>
            <a:r>
              <a:rPr lang="en-IN" sz="2000" b="0" i="0" dirty="0">
                <a:solidFill>
                  <a:schemeClr val="bg1">
                    <a:lumMod val="95000"/>
                  </a:schemeClr>
                </a:solidFill>
                <a:effectLst/>
                <a:latin typeface="Roboto" panose="02000000000000000000" pitchFamily="2" charset="0"/>
              </a:rPr>
              <a:t> Manual ways are prone to errors due to the sheer number of individuals, their in/out timings, leaves, absences etc. On the other hand, automated systems ensure accurate payroll data . </a:t>
            </a:r>
            <a:r>
              <a:rPr lang="en-IN" sz="2000" dirty="0">
                <a:solidFill>
                  <a:schemeClr val="bg1">
                    <a:lumMod val="95000"/>
                  </a:schemeClr>
                </a:solidFill>
              </a:rPr>
              <a:t>Biometric attendance systems through voice, iris, and fingerprint recognition require complex and expensive hardware support. An auto attendance system using face recognition, which is another biometric trait, can resolve all these problems</a:t>
            </a:r>
            <a:r>
              <a:rPr lang="en-IN" sz="2000" b="0" i="0" dirty="0">
                <a:solidFill>
                  <a:schemeClr val="bg1">
                    <a:lumMod val="95000"/>
                  </a:schemeClr>
                </a:solidFill>
                <a:effectLst/>
                <a:latin typeface="Roboto" panose="02000000000000000000" pitchFamily="2" charset="0"/>
              </a:rPr>
              <a:t> </a:t>
            </a:r>
            <a:r>
              <a:rPr lang="en-IN" sz="2000" dirty="0">
                <a:solidFill>
                  <a:schemeClr val="bg1">
                    <a:lumMod val="95000"/>
                  </a:schemeClr>
                </a:solidFill>
              </a:rPr>
              <a:t>In this work, we have developed a biometric artificial intelligence (AI) based system that will be advantageous in educational/official sectors where regular attendance is greatly needed.</a:t>
            </a:r>
          </a:p>
          <a:p>
            <a:pPr algn="l"/>
            <a:endParaRPr lang="en-IN" dirty="0">
              <a:solidFill>
                <a:schemeClr val="bg1"/>
              </a:solidFill>
            </a:endParaRPr>
          </a:p>
          <a:p>
            <a:pPr algn="l"/>
            <a:endParaRPr lang="en-IN" dirty="0">
              <a:solidFill>
                <a:schemeClr val="bg1"/>
              </a:solidFill>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Problem Statement</a:t>
            </a:r>
            <a:endParaRPr sz="1400" b="0" i="0" u="none" strike="noStrike" cap="none" dirty="0">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1900" y="2209800"/>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r>
              <a:rPr lang="en-US" sz="2400" dirty="0">
                <a:solidFill>
                  <a:schemeClr val="bg1"/>
                </a:solidFill>
                <a:latin typeface="Calibri"/>
                <a:ea typeface="Calibri"/>
                <a:cs typeface="Calibri"/>
                <a:sym typeface="Calibri"/>
              </a:rPr>
              <a:t>1)Primary application being used in classroom to take the attendance of the students. </a:t>
            </a:r>
          </a:p>
          <a:p>
            <a:pPr marL="0" marR="0" lvl="0" indent="0" algn="just" rtl="0">
              <a:lnSpc>
                <a:spcPct val="100000"/>
              </a:lnSpc>
              <a:spcBef>
                <a:spcPts val="0"/>
              </a:spcBef>
              <a:spcAft>
                <a:spcPts val="0"/>
              </a:spcAft>
              <a:buClr>
                <a:schemeClr val="dk1"/>
              </a:buClr>
              <a:buSzPts val="2200"/>
              <a:buFont typeface="Arial"/>
              <a:buNone/>
            </a:pPr>
            <a:r>
              <a:rPr lang="en-US" sz="2400" dirty="0">
                <a:solidFill>
                  <a:schemeClr val="bg1"/>
                </a:solidFill>
                <a:latin typeface="Calibri"/>
                <a:ea typeface="Calibri"/>
                <a:cs typeface="Calibri"/>
                <a:sym typeface="Calibri"/>
              </a:rPr>
              <a:t>2)It is mainly used to decrease the false attendance .</a:t>
            </a:r>
          </a:p>
          <a:p>
            <a:pPr marL="0" marR="0" lvl="0" indent="0" algn="just" rtl="0">
              <a:lnSpc>
                <a:spcPct val="100000"/>
              </a:lnSpc>
              <a:spcBef>
                <a:spcPts val="0"/>
              </a:spcBef>
              <a:spcAft>
                <a:spcPts val="0"/>
              </a:spcAft>
              <a:buClr>
                <a:schemeClr val="dk1"/>
              </a:buClr>
              <a:buSzPts val="2200"/>
              <a:buFont typeface="Arial"/>
              <a:buNone/>
            </a:pPr>
            <a:r>
              <a:rPr lang="en-US" sz="2400" dirty="0">
                <a:solidFill>
                  <a:schemeClr val="bg1"/>
                </a:solidFill>
                <a:latin typeface="Calibri"/>
                <a:ea typeface="Calibri"/>
                <a:cs typeface="Calibri"/>
                <a:sym typeface="Calibri"/>
              </a:rPr>
              <a:t>3)Security/counterterrorism: Access control, comparing surveillance images to know terrorist</a:t>
            </a:r>
          </a:p>
          <a:p>
            <a:pPr marL="0" marR="0" lvl="0" indent="0" algn="just" rtl="0">
              <a:lnSpc>
                <a:spcPct val="100000"/>
              </a:lnSpc>
              <a:spcBef>
                <a:spcPts val="0"/>
              </a:spcBef>
              <a:spcAft>
                <a:spcPts val="0"/>
              </a:spcAft>
              <a:buClr>
                <a:schemeClr val="dk1"/>
              </a:buClr>
              <a:buSzPts val="2200"/>
              <a:buFont typeface="Arial"/>
              <a:buNone/>
            </a:pPr>
            <a:r>
              <a:rPr lang="en-US" sz="2400" dirty="0">
                <a:solidFill>
                  <a:schemeClr val="bg1"/>
                </a:solidFill>
                <a:latin typeface="Calibri"/>
                <a:ea typeface="Calibri"/>
                <a:cs typeface="Calibri"/>
                <a:sym typeface="Calibri"/>
              </a:rPr>
              <a:t>4)ATM: The software is quickly able to verify a customers face.</a:t>
            </a:r>
          </a:p>
          <a:p>
            <a:pPr marL="0" marR="0" lvl="0" indent="0" algn="just" rtl="0">
              <a:lnSpc>
                <a:spcPct val="100000"/>
              </a:lnSpc>
              <a:spcBef>
                <a:spcPts val="0"/>
              </a:spcBef>
              <a:spcAft>
                <a:spcPts val="0"/>
              </a:spcAft>
              <a:buClr>
                <a:schemeClr val="dk1"/>
              </a:buClr>
              <a:buSzPts val="2200"/>
              <a:buFont typeface="Arial"/>
              <a:buNone/>
            </a:pPr>
            <a:r>
              <a:rPr lang="en-US" sz="2400" dirty="0">
                <a:solidFill>
                  <a:schemeClr val="bg1"/>
                </a:solidFill>
                <a:latin typeface="Calibri"/>
                <a:ea typeface="Calibri"/>
                <a:cs typeface="Calibri"/>
                <a:sym typeface="Calibri"/>
              </a:rPr>
              <a:t>5)Healthcare :Minimize fraud by identifying identities </a:t>
            </a:r>
          </a:p>
          <a:p>
            <a:pPr marL="0" marR="0" lvl="0" indent="0" algn="just" rtl="0">
              <a:lnSpc>
                <a:spcPct val="100000"/>
              </a:lnSpc>
              <a:spcBef>
                <a:spcPts val="0"/>
              </a:spcBef>
              <a:spcAft>
                <a:spcPts val="0"/>
              </a:spcAft>
              <a:buClr>
                <a:schemeClr val="dk1"/>
              </a:buClr>
              <a:buSzPts val="2200"/>
              <a:buFont typeface="Arial"/>
              <a:buNone/>
            </a:pPr>
            <a:r>
              <a:rPr lang="en-US" sz="2400" dirty="0">
                <a:solidFill>
                  <a:schemeClr val="bg1"/>
                </a:solidFill>
                <a:latin typeface="Calibri"/>
                <a:ea typeface="Calibri"/>
                <a:cs typeface="Calibri"/>
                <a:sym typeface="Calibri"/>
              </a:rPr>
              <a:t>6)Industry: It is used in industry for monitoring the employees .</a:t>
            </a:r>
          </a:p>
          <a:p>
            <a:pPr marL="0" marR="0" lvl="0" indent="0" algn="just" rtl="0">
              <a:lnSpc>
                <a:spcPct val="100000"/>
              </a:lnSpc>
              <a:spcBef>
                <a:spcPts val="0"/>
              </a:spcBef>
              <a:spcAft>
                <a:spcPts val="0"/>
              </a:spcAft>
              <a:buClr>
                <a:schemeClr val="dk1"/>
              </a:buClr>
              <a:buSzPts val="2200"/>
              <a:buFont typeface="Arial"/>
              <a:buNone/>
            </a:pPr>
            <a:endParaRPr lang="en-US" sz="2400" dirty="0">
              <a:solidFill>
                <a:schemeClr val="accent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2200"/>
              <a:buFont typeface="Arial"/>
              <a:buNone/>
            </a:pPr>
            <a:endParaRPr sz="2400" b="0" i="0" u="none" strike="noStrike" cap="none" dirty="0">
              <a:solidFill>
                <a:schemeClr val="accent1"/>
              </a:solidFill>
              <a:latin typeface="Calibri"/>
              <a:ea typeface="Calibri"/>
              <a:cs typeface="Calibri"/>
              <a:sym typeface="Calibri"/>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Application  and Uses</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1723141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2025" y="2209800"/>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endParaRPr sz="1400" b="0" i="0" u="none" strike="noStrike" cap="none" dirty="0">
              <a:solidFill>
                <a:schemeClr val="accent1"/>
              </a:solidFill>
              <a:latin typeface="Calibri"/>
              <a:ea typeface="Calibri"/>
              <a:cs typeface="Calibri"/>
              <a:sym typeface="Calibri"/>
            </a:endParaRPr>
          </a:p>
        </p:txBody>
      </p:sp>
      <p:sp>
        <p:nvSpPr>
          <p:cNvPr id="191" name="Google Shape;191;p43"/>
          <p:cNvSpPr txBox="1"/>
          <p:nvPr/>
        </p:nvSpPr>
        <p:spPr>
          <a:xfrm>
            <a:off x="-655899" y="0"/>
            <a:ext cx="7620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High level Architecture</a:t>
            </a:r>
            <a:endParaRPr sz="1400" b="0" i="0" u="none" strike="noStrike" cap="none" dirty="0">
              <a:solidFill>
                <a:schemeClr val="accen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DAD6BD9-F81B-0D7E-7501-25955AFBF764}"/>
              </a:ext>
            </a:extLst>
          </p:cNvPr>
          <p:cNvPicPr>
            <a:picLocks noChangeAspect="1"/>
          </p:cNvPicPr>
          <p:nvPr/>
        </p:nvPicPr>
        <p:blipFill>
          <a:blip r:embed="rId3"/>
          <a:stretch>
            <a:fillRect/>
          </a:stretch>
        </p:blipFill>
        <p:spPr>
          <a:xfrm>
            <a:off x="10274" y="457201"/>
            <a:ext cx="12192000" cy="6400800"/>
          </a:xfrm>
          <a:prstGeom prst="rect">
            <a:avLst/>
          </a:prstGeom>
        </p:spPr>
      </p:pic>
    </p:spTree>
    <p:extLst>
      <p:ext uri="{BB962C8B-B14F-4D97-AF65-F5344CB8AC3E}">
        <p14:creationId xmlns:p14="http://schemas.microsoft.com/office/powerpoint/2010/main" val="3925375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578469" y="47524"/>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52089748"/>
              </p:ext>
            </p:extLst>
          </p:nvPr>
        </p:nvGraphicFramePr>
        <p:xfrm>
          <a:off x="0" y="416690"/>
          <a:ext cx="12192000" cy="644131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111254410"/>
                    </a:ext>
                  </a:extLst>
                </a:gridCol>
                <a:gridCol w="1809509">
                  <a:extLst>
                    <a:ext uri="{9D8B030D-6E8A-4147-A177-3AD203B41FA5}">
                      <a16:colId xmlns:a16="http://schemas.microsoft.com/office/drawing/2014/main" val="1968346851"/>
                    </a:ext>
                  </a:extLst>
                </a:gridCol>
                <a:gridCol w="3067291">
                  <a:extLst>
                    <a:ext uri="{9D8B030D-6E8A-4147-A177-3AD203B41FA5}">
                      <a16:colId xmlns:a16="http://schemas.microsoft.com/office/drawing/2014/main" val="798510908"/>
                    </a:ext>
                  </a:extLst>
                </a:gridCol>
                <a:gridCol w="2438400">
                  <a:extLst>
                    <a:ext uri="{9D8B030D-6E8A-4147-A177-3AD203B41FA5}">
                      <a16:colId xmlns:a16="http://schemas.microsoft.com/office/drawing/2014/main" val="3570415204"/>
                    </a:ext>
                  </a:extLst>
                </a:gridCol>
                <a:gridCol w="2438400">
                  <a:extLst>
                    <a:ext uri="{9D8B030D-6E8A-4147-A177-3AD203B41FA5}">
                      <a16:colId xmlns:a16="http://schemas.microsoft.com/office/drawing/2014/main" val="1399293989"/>
                    </a:ext>
                  </a:extLst>
                </a:gridCol>
              </a:tblGrid>
              <a:tr h="465403">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1940179">
                <a:tc>
                  <a:txBody>
                    <a:bodyPr/>
                    <a:lstStyle/>
                    <a:p>
                      <a:r>
                        <a:rPr lang="en-US" sz="1400" b="0" i="0" u="none" strike="noStrike" cap="none" dirty="0">
                          <a:solidFill>
                            <a:schemeClr val="dk1"/>
                          </a:solidFill>
                          <a:effectLst/>
                          <a:latin typeface="+mn-lt"/>
                          <a:ea typeface="+mn-ea"/>
                          <a:cs typeface="+mn-cs"/>
                          <a:sym typeface="Arial"/>
                        </a:rPr>
                        <a:t>A Review of Student Attendance System Using Near-Field Communication (NFC) Technology</a:t>
                      </a:r>
                      <a:endParaRPr lang="en-US" dirty="0"/>
                    </a:p>
                  </a:txBody>
                  <a:tcPr/>
                </a:tc>
                <a:tc>
                  <a:txBody>
                    <a:bodyPr/>
                    <a:lstStyle/>
                    <a:p>
                      <a:pPr algn="just"/>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algn="just"/>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400" dirty="0">
                          <a:effectLst/>
                          <a:latin typeface="Calibri" panose="020F0502020204030204" pitchFamily="34" charset="0"/>
                          <a:ea typeface="SimSun" panose="02010600030101010101" pitchFamily="2" charset="-122"/>
                          <a:cs typeface="Times New Roman" panose="02020603050405020304" pitchFamily="18" charset="0"/>
                        </a:rPr>
                        <a:t>June 2015</a:t>
                      </a:r>
                      <a:endParaRPr lang="en-IN" sz="14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000" dirty="0">
                          <a:effectLst/>
                          <a:latin typeface="Calibri" panose="020F0502020204030204" pitchFamily="34" charset="0"/>
                          <a:ea typeface="SimSun" panose="02010600030101010101" pitchFamily="2" charset="-122"/>
                          <a:cs typeface="Times New Roman" panose="02020603050405020304" pitchFamily="18" charset="0"/>
                        </a:rPr>
                        <a:t> </a:t>
                      </a:r>
                      <a:endParaRPr lang="en-IN"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r>
                        <a:rPr lang="en-US" sz="1400" dirty="0">
                          <a:effectLst/>
                          <a:latin typeface="Calibri" panose="020F0502020204030204" pitchFamily="34" charset="0"/>
                          <a:ea typeface="SimSun" panose="02010600030101010101" pitchFamily="2" charset="-122"/>
                          <a:cs typeface="Times New Roman" panose="02020603050405020304" pitchFamily="18" charset="0"/>
                        </a:rPr>
                        <a:t>International Conference on Computational Science and Its Applications</a:t>
                      </a:r>
                      <a:endParaRPr lang="en-IN" sz="14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400" dirty="0">
                          <a:effectLst/>
                          <a:latin typeface="Calibri" panose="020F0502020204030204" pitchFamily="34" charset="0"/>
                          <a:ea typeface="SimSun" panose="02010600030101010101" pitchFamily="2" charset="-122"/>
                          <a:cs typeface="Times New Roman" panose="02020603050405020304" pitchFamily="18" charset="0"/>
                        </a:rPr>
                        <a:t> </a:t>
                      </a:r>
                      <a:endParaRPr lang="en-IN"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just"/>
                      <a:r>
                        <a:rPr lang="en-US" sz="1400" dirty="0">
                          <a:effectLst/>
                          <a:latin typeface="Calibri" panose="020F0502020204030204" pitchFamily="34" charset="0"/>
                          <a:ea typeface="SimSun" panose="02010600030101010101" pitchFamily="2" charset="-122"/>
                          <a:cs typeface="Times New Roman" panose="02020603050405020304" pitchFamily="18" charset="0"/>
                        </a:rPr>
                        <a:t>Using Near-Field Communication (NFC) technology to improve manual attendance.</a:t>
                      </a:r>
                      <a:endParaRPr lang="en-IN" sz="14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400" dirty="0">
                          <a:effectLst/>
                          <a:latin typeface="Calibri" panose="020F0502020204030204" pitchFamily="34" charset="0"/>
                          <a:ea typeface="SimSun" panose="02010600030101010101" pitchFamily="2" charset="-122"/>
                          <a:cs typeface="Times New Roman" panose="02020603050405020304" pitchFamily="18" charset="0"/>
                        </a:rPr>
                        <a:t>NFC can detect information while in close proximity / contact with a tag</a:t>
                      </a:r>
                      <a:endParaRPr lang="en-IN" sz="14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000" dirty="0">
                          <a:effectLst/>
                          <a:latin typeface="Calibri" panose="020F0502020204030204" pitchFamily="34" charset="0"/>
                          <a:ea typeface="SimSun" panose="02010600030101010101" pitchFamily="2" charset="-122"/>
                          <a:cs typeface="Times New Roman" panose="02020603050405020304" pitchFamily="18" charset="0"/>
                        </a:rPr>
                        <a:t> </a:t>
                      </a:r>
                      <a:endParaRPr lang="en-IN"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r>
                        <a:rPr lang="en-US" sz="1400" b="0" i="0" u="none" strike="noStrike" cap="none" dirty="0">
                          <a:solidFill>
                            <a:schemeClr val="dk1"/>
                          </a:solidFill>
                          <a:effectLst/>
                          <a:latin typeface="+mn-lt"/>
                          <a:ea typeface="+mn-ea"/>
                          <a:cs typeface="+mn-cs"/>
                          <a:sym typeface="Arial"/>
                        </a:rPr>
                        <a:t>Aim of this paper is to review the existing research.</a:t>
                      </a:r>
                      <a:endParaRPr lang="en-IN" sz="1400" b="0" i="0" u="none" strike="noStrike" cap="none" dirty="0">
                        <a:solidFill>
                          <a:schemeClr val="dk1"/>
                        </a:solidFill>
                        <a:effectLst/>
                        <a:latin typeface="+mn-lt"/>
                        <a:ea typeface="+mn-ea"/>
                        <a:cs typeface="+mn-cs"/>
                        <a:sym typeface="Arial"/>
                      </a:endParaRPr>
                    </a:p>
                    <a:p>
                      <a:r>
                        <a:rPr lang="en-US" sz="1400" b="0" i="0" u="none" strike="noStrike" cap="none" dirty="0">
                          <a:solidFill>
                            <a:schemeClr val="dk1"/>
                          </a:solidFill>
                          <a:effectLst/>
                          <a:latin typeface="+mn-lt"/>
                          <a:ea typeface="+mn-ea"/>
                          <a:cs typeface="+mn-cs"/>
                          <a:sym typeface="Arial"/>
                        </a:rPr>
                        <a:t>No new system is tried / implemented.</a:t>
                      </a:r>
                      <a:endParaRPr lang="en-IN" sz="1400" b="0" i="0" u="none" strike="noStrike" cap="none" dirty="0">
                        <a:solidFill>
                          <a:schemeClr val="dk1"/>
                        </a:solidFill>
                        <a:effectLst/>
                        <a:latin typeface="+mn-lt"/>
                        <a:ea typeface="+mn-ea"/>
                        <a:cs typeface="+mn-cs"/>
                        <a:sym typeface="Arial"/>
                      </a:endParaRPr>
                    </a:p>
                    <a:p>
                      <a:endParaRPr lang="en-US" dirty="0"/>
                    </a:p>
                  </a:txBody>
                  <a:tcPr/>
                </a:tc>
                <a:extLst>
                  <a:ext uri="{0D108BD9-81ED-4DB2-BD59-A6C34878D82A}">
                    <a16:rowId xmlns:a16="http://schemas.microsoft.com/office/drawing/2014/main" val="847681876"/>
                  </a:ext>
                </a:extLst>
              </a:tr>
              <a:tr h="222802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Automatic Attendance System Using Facial Recognition</a:t>
                      </a:r>
                      <a:endParaRPr lang="en-IN" sz="1400" b="0" i="0" u="none" strike="noStrike" cap="none" dirty="0">
                        <a:solidFill>
                          <a:schemeClr val="dk1"/>
                        </a:solidFill>
                        <a:effectLst/>
                        <a:latin typeface="+mn-lt"/>
                        <a:ea typeface="+mn-ea"/>
                        <a:cs typeface="+mn-cs"/>
                        <a:sym typeface="Arial"/>
                      </a:endParaRPr>
                    </a:p>
                    <a:p>
                      <a:endParaRPr lang="en-US" dirty="0"/>
                    </a:p>
                  </a:txBody>
                  <a:tcPr/>
                </a:tc>
                <a:tc>
                  <a:txBody>
                    <a:bodyPr/>
                    <a:lstStyle/>
                    <a:p>
                      <a:r>
                        <a:rPr lang="en-IN" sz="1400" b="0" i="0" u="none" strike="noStrike" cap="none" dirty="0" err="1">
                          <a:solidFill>
                            <a:schemeClr val="dk1"/>
                          </a:solidFill>
                          <a:effectLst/>
                          <a:latin typeface="+mn-lt"/>
                          <a:ea typeface="+mn-ea"/>
                          <a:cs typeface="+mn-cs"/>
                          <a:sym typeface="Arial"/>
                        </a:rPr>
                        <a:t>Febraury</a:t>
                      </a:r>
                      <a:r>
                        <a:rPr lang="en-IN" sz="1400" b="0" i="0" u="none" strike="noStrike" cap="none" dirty="0">
                          <a:solidFill>
                            <a:schemeClr val="dk1"/>
                          </a:solidFill>
                          <a:effectLst/>
                          <a:latin typeface="+mn-lt"/>
                          <a:ea typeface="+mn-ea"/>
                          <a:cs typeface="+mn-cs"/>
                          <a:sym typeface="Arial"/>
                        </a:rPr>
                        <a:t> 2022</a:t>
                      </a:r>
                      <a:endParaRPr lang="en-US" dirty="0"/>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Proposed a system which will target to increase the efficiency and accuracy of previous works using real time data, with the help of deep learning. worked to get higher accuracy on smaller dataset worked to get higher accuracy on smaller dataset</a:t>
                      </a:r>
                      <a:endParaRPr lang="en-IN" sz="1400" b="0" i="0" u="none" strike="noStrike" cap="none" dirty="0">
                        <a:solidFill>
                          <a:schemeClr val="dk1"/>
                        </a:solidFill>
                        <a:effectLst/>
                        <a:latin typeface="+mn-lt"/>
                        <a:ea typeface="+mn-ea"/>
                        <a:cs typeface="+mn-cs"/>
                        <a:sym typeface="Arial"/>
                      </a:endParaRPr>
                    </a:p>
                    <a:p>
                      <a:endParaRPr lang="en-US" dirty="0"/>
                    </a:p>
                  </a:txBody>
                  <a:tcPr/>
                </a:tc>
                <a:tc>
                  <a:txBody>
                    <a:bodyPr/>
                    <a:lstStyle/>
                    <a:p>
                      <a:pPr algn="just"/>
                      <a:r>
                        <a:rPr lang="en-IN" sz="1400" dirty="0">
                          <a:effectLst/>
                          <a:latin typeface="Calibri" panose="020F0502020204030204" pitchFamily="34" charset="0"/>
                          <a:ea typeface="SimSun" panose="02010600030101010101" pitchFamily="2" charset="-122"/>
                          <a:cs typeface="Times New Roman" panose="02020603050405020304" pitchFamily="18" charset="0"/>
                        </a:rPr>
                        <a:t>Trying to achieve higher accuracy on a smaller dataset.</a:t>
                      </a:r>
                    </a:p>
                    <a:p>
                      <a:pPr algn="just"/>
                      <a:r>
                        <a:rPr lang="en-IN" sz="1400" dirty="0">
                          <a:effectLst/>
                          <a:latin typeface="Calibri" panose="020F0502020204030204" pitchFamily="34" charset="0"/>
                          <a:ea typeface="SimSun" panose="02010600030101010101" pitchFamily="2" charset="-122"/>
                          <a:cs typeface="Times New Roman" panose="02020603050405020304" pitchFamily="18" charset="0"/>
                        </a:rPr>
                        <a:t>More algorithms can be combined to take care of the issues of posing and illumination</a:t>
                      </a:r>
                    </a:p>
                  </a:txBody>
                  <a:tcPr marL="68580" marR="68580" marT="0" marB="0"/>
                </a:tc>
                <a:extLst>
                  <a:ext uri="{0D108BD9-81ED-4DB2-BD59-A6C34878D82A}">
                    <a16:rowId xmlns:a16="http://schemas.microsoft.com/office/drawing/2014/main" val="1763260453"/>
                  </a:ext>
                </a:extLst>
              </a:tr>
              <a:tr h="1807706">
                <a:tc>
                  <a:txBody>
                    <a:bodyPr/>
                    <a:lstStyle/>
                    <a:p>
                      <a:r>
                        <a:rPr lang="en-US" sz="1400" b="0" i="0" u="none" strike="noStrike" cap="none" dirty="0">
                          <a:solidFill>
                            <a:schemeClr val="dk1"/>
                          </a:solidFill>
                          <a:effectLst/>
                          <a:latin typeface="+mn-lt"/>
                          <a:ea typeface="+mn-ea"/>
                          <a:cs typeface="+mn-cs"/>
                          <a:sym typeface="Arial"/>
                        </a:rPr>
                        <a:t>Automatic Attendance Management System</a:t>
                      </a:r>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October 2017</a:t>
                      </a:r>
                      <a:endParaRPr lang="en-US" dirty="0"/>
                    </a:p>
                  </a:txBody>
                  <a:tcPr/>
                </a:tc>
                <a:tc>
                  <a:txBody>
                    <a:bodyPr/>
                    <a:lstStyle/>
                    <a:p>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S</a:t>
                      </a:r>
                      <a:r>
                        <a:rPr lang="en-US" sz="1400" b="0" i="0" u="none" strike="noStrike" cap="none" dirty="0">
                          <a:solidFill>
                            <a:schemeClr val="dk1"/>
                          </a:solidFill>
                          <a:effectLst/>
                          <a:latin typeface="+mn-lt"/>
                          <a:ea typeface="+mn-ea"/>
                          <a:cs typeface="+mn-cs"/>
                          <a:sym typeface="Arial"/>
                        </a:rPr>
                        <a:t>successfully targeted for continuous monitoring system as human face may change on time due to many reasons and here our feature extractions based machine learning process is also updating accordingly.</a:t>
                      </a:r>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Updating the minor changes in facial features for a large dataset needs to be tested for its accuracy.</a:t>
                      </a:r>
                      <a:endParaRPr lang="en-US" dirty="0"/>
                    </a:p>
                  </a:txBody>
                  <a:tcPr/>
                </a:tc>
                <a:extLst>
                  <a:ext uri="{0D108BD9-81ED-4DB2-BD59-A6C34878D82A}">
                    <a16:rowId xmlns:a16="http://schemas.microsoft.com/office/drawing/2014/main" val="77588164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3934025" y="111945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4271662157"/>
              </p:ext>
            </p:extLst>
          </p:nvPr>
        </p:nvGraphicFramePr>
        <p:xfrm>
          <a:off x="-19290" y="1581150"/>
          <a:ext cx="12211290" cy="4022604"/>
        </p:xfrm>
        <a:graphic>
          <a:graphicData uri="http://schemas.openxmlformats.org/drawingml/2006/table">
            <a:tbl>
              <a:tblPr firstRow="1" bandRow="1">
                <a:tableStyleId>{5C22544A-7EE6-4342-B048-85BDC9FD1C3A}</a:tableStyleId>
              </a:tblPr>
              <a:tblGrid>
                <a:gridCol w="3045594">
                  <a:extLst>
                    <a:ext uri="{9D8B030D-6E8A-4147-A177-3AD203B41FA5}">
                      <a16:colId xmlns:a16="http://schemas.microsoft.com/office/drawing/2014/main" val="1111254410"/>
                    </a:ext>
                  </a:extLst>
                </a:gridCol>
                <a:gridCol w="3045594">
                  <a:extLst>
                    <a:ext uri="{9D8B030D-6E8A-4147-A177-3AD203B41FA5}">
                      <a16:colId xmlns:a16="http://schemas.microsoft.com/office/drawing/2014/main" val="1968346851"/>
                    </a:ext>
                  </a:extLst>
                </a:gridCol>
                <a:gridCol w="3045594">
                  <a:extLst>
                    <a:ext uri="{9D8B030D-6E8A-4147-A177-3AD203B41FA5}">
                      <a16:colId xmlns:a16="http://schemas.microsoft.com/office/drawing/2014/main" val="798510908"/>
                    </a:ext>
                  </a:extLst>
                </a:gridCol>
                <a:gridCol w="3074508">
                  <a:extLst>
                    <a:ext uri="{9D8B030D-6E8A-4147-A177-3AD203B41FA5}">
                      <a16:colId xmlns:a16="http://schemas.microsoft.com/office/drawing/2014/main" val="3570415204"/>
                    </a:ext>
                  </a:extLst>
                </a:gridCol>
              </a:tblGrid>
              <a:tr h="633869">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extLst>
                  <a:ext uri="{0D108BD9-81ED-4DB2-BD59-A6C34878D82A}">
                    <a16:rowId xmlns:a16="http://schemas.microsoft.com/office/drawing/2014/main" val="1424224"/>
                  </a:ext>
                </a:extLst>
              </a:tr>
              <a:tr h="858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FACE RECOGNITION FOR THE AUTOMATIC ATTENDANCE MANAGEMENT SYSTEM</a:t>
                      </a:r>
                      <a:endParaRPr lang="en-IN" sz="1400" b="0" i="0" u="none" strike="noStrike" cap="none" dirty="0">
                        <a:solidFill>
                          <a:schemeClr val="dk1"/>
                        </a:solidFill>
                        <a:effectLst/>
                        <a:latin typeface="+mn-lt"/>
                        <a:ea typeface="+mn-ea"/>
                        <a:cs typeface="+mn-cs"/>
                        <a:sym typeface="Arial"/>
                      </a:endParaRPr>
                    </a:p>
                    <a:p>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November 2020</a:t>
                      </a:r>
                      <a:endParaRPr lang="en-US" dirty="0"/>
                    </a:p>
                  </a:txBody>
                  <a:tcPr/>
                </a:tc>
                <a:tc>
                  <a:txBody>
                    <a:bodyPr/>
                    <a:lstStyle/>
                    <a:p>
                      <a:endParaRPr lang="en-US" dirty="0"/>
                    </a:p>
                  </a:txBody>
                  <a:tcPr/>
                </a:tc>
                <a:tc>
                  <a:txBody>
                    <a:bodyPr/>
                    <a:lstStyle/>
                    <a:p>
                      <a:pPr algn="just"/>
                      <a:r>
                        <a:rPr lang="en-US" sz="1400" dirty="0">
                          <a:effectLst/>
                          <a:latin typeface="Calibri" panose="020F0502020204030204" pitchFamily="34" charset="0"/>
                          <a:ea typeface="SimSun" panose="02010600030101010101" pitchFamily="2" charset="-122"/>
                          <a:cs typeface="Times New Roman" panose="02020603050405020304" pitchFamily="18" charset="0"/>
                        </a:rPr>
                        <a:t>Uses the concept of Convolutional Neural Networks to extract relevant facial features</a:t>
                      </a:r>
                      <a:endParaRPr lang="en-IN"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7681876"/>
                  </a:ext>
                </a:extLst>
              </a:tr>
              <a:tr h="79327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IoT – based Automatic Attendance Management System using Middleware</a:t>
                      </a:r>
                      <a:endParaRPr lang="en-IN" sz="1400" b="0" i="0" u="none" strike="noStrike" cap="none" dirty="0">
                        <a:solidFill>
                          <a:schemeClr val="dk1"/>
                        </a:solidFill>
                        <a:effectLst/>
                        <a:latin typeface="+mn-lt"/>
                        <a:ea typeface="+mn-ea"/>
                        <a:cs typeface="+mn-cs"/>
                        <a:sym typeface="Arial"/>
                      </a:endParaRPr>
                    </a:p>
                    <a:p>
                      <a:endParaRPr lang="en-US" dirty="0"/>
                    </a:p>
                  </a:txBody>
                  <a:tcPr/>
                </a:tc>
                <a:tc>
                  <a:txBody>
                    <a:bodyPr/>
                    <a:lstStyle/>
                    <a:p>
                      <a:pPr algn="just"/>
                      <a:r>
                        <a:rPr lang="en-IN" sz="1600" dirty="0">
                          <a:effectLst/>
                          <a:latin typeface="Calibri" panose="020F0502020204030204" pitchFamily="34" charset="0"/>
                          <a:ea typeface="SimSun" panose="02010600030101010101" pitchFamily="2" charset="-122"/>
                          <a:cs typeface="Times New Roman" panose="02020603050405020304" pitchFamily="18" charset="0"/>
                        </a:rPr>
                        <a:t>May 2022</a:t>
                      </a:r>
                    </a:p>
                  </a:txBody>
                  <a:tcPr marL="68580" marR="68580" marT="0" marB="0"/>
                </a:tc>
                <a:tc>
                  <a:txBody>
                    <a:bodyPr/>
                    <a:lstStyle/>
                    <a:p>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IoT-based automated attendance management system for educational institutes</a:t>
                      </a:r>
                      <a:endParaRPr lang="en-US" dirty="0"/>
                    </a:p>
                  </a:txBody>
                  <a:tcPr/>
                </a:tc>
                <a:extLst>
                  <a:ext uri="{0D108BD9-81ED-4DB2-BD59-A6C34878D82A}">
                    <a16:rowId xmlns:a16="http://schemas.microsoft.com/office/drawing/2014/main" val="2424476626"/>
                  </a:ext>
                </a:extLst>
              </a:tr>
              <a:tr h="14989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Automatic Attendance Management System based on Deep One-Shot Learning</a:t>
                      </a:r>
                      <a:endParaRPr lang="en-IN" sz="1400" b="0" i="0" u="none" strike="noStrike" cap="none" dirty="0">
                        <a:solidFill>
                          <a:schemeClr val="dk1"/>
                        </a:solidFill>
                        <a:effectLst/>
                        <a:latin typeface="+mn-lt"/>
                        <a:ea typeface="+mn-ea"/>
                        <a:cs typeface="+mn-cs"/>
                        <a:sym typeface="Arial"/>
                      </a:endParaRPr>
                    </a:p>
                    <a:p>
                      <a:endParaRPr lang="en-US" dirty="0"/>
                    </a:p>
                  </a:txBody>
                  <a:tcPr/>
                </a:tc>
                <a:tc>
                  <a:txBody>
                    <a:bodyPr/>
                    <a:lstStyle/>
                    <a:p>
                      <a:pPr algn="just"/>
                      <a:r>
                        <a:rPr lang="en-IN" sz="1600" dirty="0">
                          <a:effectLst/>
                          <a:latin typeface="Calibri" panose="020F0502020204030204" pitchFamily="34" charset="0"/>
                          <a:ea typeface="SimSun" panose="02010600030101010101" pitchFamily="2" charset="-122"/>
                          <a:cs typeface="Times New Roman" panose="02020603050405020304" pitchFamily="18" charset="0"/>
                        </a:rPr>
                        <a:t>July 2020</a:t>
                      </a:r>
                    </a:p>
                  </a:txBody>
                  <a:tcPr marL="68580" marR="68580" marT="0" marB="0"/>
                </a:tc>
                <a:tc>
                  <a:txBody>
                    <a:bodyPr/>
                    <a:lstStyle/>
                    <a:p>
                      <a:r>
                        <a:rPr lang="en-IN" sz="1400" b="0" i="0" u="none" strike="noStrike" cap="none" dirty="0">
                          <a:solidFill>
                            <a:schemeClr val="dk1"/>
                          </a:solidFill>
                          <a:effectLst/>
                          <a:latin typeface="+mn-lt"/>
                          <a:ea typeface="+mn-ea"/>
                          <a:cs typeface="+mn-cs"/>
                          <a:sym typeface="Arial"/>
                        </a:rPr>
                        <a:t>2</a:t>
                      </a:r>
                      <a:r>
                        <a:rPr lang="en-US" sz="1400" b="0" i="0" u="none" strike="noStrike" cap="none" dirty="0">
                          <a:solidFill>
                            <a:schemeClr val="dk1"/>
                          </a:solidFill>
                          <a:effectLst/>
                          <a:latin typeface="+mn-lt"/>
                          <a:ea typeface="+mn-ea"/>
                          <a:cs typeface="+mn-cs"/>
                          <a:sym typeface="Arial"/>
                        </a:rPr>
                        <a:t>020 International Conference on Systems, Signals and Image Processing (IWSSIP)</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Uses the concept of FaceNet embedding distances as a metric. face detection stage using HOG </a:t>
                      </a:r>
                      <a:endParaRPr lang="en-IN" sz="1400" b="0" i="0" u="none" strike="noStrike" cap="none" dirty="0">
                        <a:solidFill>
                          <a:schemeClr val="dk1"/>
                        </a:solidFill>
                        <a:effectLst/>
                        <a:latin typeface="+mn-lt"/>
                        <a:ea typeface="+mn-ea"/>
                        <a:cs typeface="+mn-cs"/>
                        <a:sym typeface="Arial"/>
                      </a:endParaRPr>
                    </a:p>
                    <a:p>
                      <a:r>
                        <a:rPr lang="en-US" sz="1400" b="0" i="0" u="none" strike="noStrike" cap="none" dirty="0">
                          <a:solidFill>
                            <a:schemeClr val="dk1"/>
                          </a:solidFill>
                          <a:effectLst/>
                          <a:latin typeface="+mn-lt"/>
                          <a:ea typeface="+mn-ea"/>
                          <a:cs typeface="+mn-cs"/>
                          <a:sym typeface="Arial"/>
                        </a:rPr>
                        <a:t>and a CNN with Max-Margin Object Detection based features.</a:t>
                      </a:r>
                      <a:endParaRPr lang="en-US" dirty="0"/>
                    </a:p>
                  </a:txBody>
                  <a:tcPr/>
                </a:tc>
                <a:extLst>
                  <a:ext uri="{0D108BD9-81ED-4DB2-BD59-A6C34878D82A}">
                    <a16:rowId xmlns:a16="http://schemas.microsoft.com/office/drawing/2014/main" val="1468419853"/>
                  </a:ext>
                </a:extLst>
              </a:tr>
            </a:tbl>
          </a:graphicData>
        </a:graphic>
      </p:graphicFrame>
    </p:spTree>
    <p:extLst>
      <p:ext uri="{BB962C8B-B14F-4D97-AF65-F5344CB8AC3E}">
        <p14:creationId xmlns:p14="http://schemas.microsoft.com/office/powerpoint/2010/main" val="1712649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0" y="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lang="en-US"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1402117325"/>
              </p:ext>
            </p:extLst>
          </p:nvPr>
        </p:nvGraphicFramePr>
        <p:xfrm>
          <a:off x="0" y="544010"/>
          <a:ext cx="12192000" cy="6916206"/>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111254410"/>
                    </a:ext>
                  </a:extLst>
                </a:gridCol>
                <a:gridCol w="2438400">
                  <a:extLst>
                    <a:ext uri="{9D8B030D-6E8A-4147-A177-3AD203B41FA5}">
                      <a16:colId xmlns:a16="http://schemas.microsoft.com/office/drawing/2014/main" val="1968346851"/>
                    </a:ext>
                  </a:extLst>
                </a:gridCol>
                <a:gridCol w="1360371">
                  <a:extLst>
                    <a:ext uri="{9D8B030D-6E8A-4147-A177-3AD203B41FA5}">
                      <a16:colId xmlns:a16="http://schemas.microsoft.com/office/drawing/2014/main" val="798510908"/>
                    </a:ext>
                  </a:extLst>
                </a:gridCol>
                <a:gridCol w="3513221">
                  <a:extLst>
                    <a:ext uri="{9D8B030D-6E8A-4147-A177-3AD203B41FA5}">
                      <a16:colId xmlns:a16="http://schemas.microsoft.com/office/drawing/2014/main" val="3570415204"/>
                    </a:ext>
                  </a:extLst>
                </a:gridCol>
                <a:gridCol w="2441608">
                  <a:extLst>
                    <a:ext uri="{9D8B030D-6E8A-4147-A177-3AD203B41FA5}">
                      <a16:colId xmlns:a16="http://schemas.microsoft.com/office/drawing/2014/main" val="1399293989"/>
                    </a:ext>
                  </a:extLst>
                </a:gridCol>
              </a:tblGrid>
              <a:tr h="1671269">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197879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Automatic Attendance Management System Using Face Detection and Face Recognition</a:t>
                      </a:r>
                      <a:endParaRPr lang="en-IN" sz="1400" b="0" i="0" u="none" strike="noStrike" cap="none" dirty="0">
                        <a:solidFill>
                          <a:schemeClr val="dk1"/>
                        </a:solidFill>
                        <a:effectLst/>
                        <a:latin typeface="+mn-lt"/>
                        <a:ea typeface="+mn-ea"/>
                        <a:cs typeface="+mn-cs"/>
                        <a:sym typeface="Arial"/>
                      </a:endParaRPr>
                    </a:p>
                    <a:p>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January 2022</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In book: IoT and Analytics for Sensor Networks</a:t>
                      </a:r>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Uses the concepts of LSVM, FaceNet and CNN to capture images, Euclidean distance metric</a:t>
                      </a:r>
                      <a:endParaRPr lang="en-US" dirty="0"/>
                    </a:p>
                  </a:txBody>
                  <a:tcPr/>
                </a:tc>
                <a:tc>
                  <a:txBody>
                    <a:bodyPr/>
                    <a:lstStyle/>
                    <a:p>
                      <a:endParaRPr lang="en-US" dirty="0"/>
                    </a:p>
                  </a:txBody>
                  <a:tcPr/>
                </a:tc>
                <a:extLst>
                  <a:ext uri="{0D108BD9-81ED-4DB2-BD59-A6C34878D82A}">
                    <a16:rowId xmlns:a16="http://schemas.microsoft.com/office/drawing/2014/main" val="847681876"/>
                  </a:ext>
                </a:extLst>
              </a:tr>
              <a:tr h="146782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AUTOMATIC ATTENDANCE MONITORING SYSTEM</a:t>
                      </a:r>
                      <a:endParaRPr lang="en-IN" sz="1400" b="0" i="0" u="none" strike="noStrike" cap="none" dirty="0">
                        <a:solidFill>
                          <a:schemeClr val="dk1"/>
                        </a:solidFill>
                        <a:effectLst/>
                        <a:latin typeface="+mn-lt"/>
                        <a:ea typeface="+mn-ea"/>
                        <a:cs typeface="+mn-cs"/>
                        <a:sym typeface="Arial"/>
                      </a:endParaRPr>
                    </a:p>
                    <a:p>
                      <a:endParaRPr lang="en-US" dirty="0"/>
                    </a:p>
                  </a:txBody>
                  <a:tcPr/>
                </a:tc>
                <a:tc>
                  <a:txBody>
                    <a:bodyPr/>
                    <a:lstStyle/>
                    <a:p>
                      <a:pPr algn="just"/>
                      <a:r>
                        <a:rPr lang="en-IN" sz="1400" dirty="0">
                          <a:effectLst/>
                          <a:latin typeface="Calibri" panose="020F0502020204030204" pitchFamily="34" charset="0"/>
                          <a:ea typeface="SimSun" panose="02010600030101010101" pitchFamily="2" charset="-122"/>
                          <a:cs typeface="Times New Roman" panose="02020603050405020304" pitchFamily="18" charset="0"/>
                        </a:rPr>
                        <a:t>July 2022</a:t>
                      </a:r>
                    </a:p>
                  </a:txBody>
                  <a:tcPr marL="68580" marR="68580" marT="0" marB="0"/>
                </a:tc>
                <a:tc>
                  <a:txBody>
                    <a:bodyPr/>
                    <a:lstStyle/>
                    <a:p>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By continuously observing the face</a:t>
                      </a:r>
                      <a:endParaRPr lang="en-IN" sz="1400" b="0" i="0" u="none" strike="noStrike" cap="none" dirty="0">
                        <a:solidFill>
                          <a:schemeClr val="dk1"/>
                        </a:solidFill>
                        <a:effectLst/>
                        <a:latin typeface="+mn-lt"/>
                        <a:ea typeface="+mn-ea"/>
                        <a:cs typeface="+mn-cs"/>
                        <a:sym typeface="Arial"/>
                      </a:endParaRPr>
                    </a:p>
                    <a:p>
                      <a:r>
                        <a:rPr lang="en-US" sz="1400" b="0" i="0" u="none" strike="noStrike" cap="none" dirty="0">
                          <a:solidFill>
                            <a:schemeClr val="dk1"/>
                          </a:solidFill>
                          <a:effectLst/>
                          <a:latin typeface="+mn-lt"/>
                          <a:ea typeface="+mn-ea"/>
                          <a:cs typeface="+mn-cs"/>
                          <a:sym typeface="Arial"/>
                        </a:rPr>
                        <a:t>information, this approach can solve low</a:t>
                      </a:r>
                      <a:endParaRPr lang="en-IN" sz="1400" b="0" i="0" u="none" strike="noStrike" cap="none" dirty="0">
                        <a:solidFill>
                          <a:schemeClr val="dk1"/>
                        </a:solidFill>
                        <a:effectLst/>
                        <a:latin typeface="+mn-lt"/>
                        <a:ea typeface="+mn-ea"/>
                        <a:cs typeface="+mn-cs"/>
                        <a:sym typeface="Arial"/>
                      </a:endParaRPr>
                    </a:p>
                    <a:p>
                      <a:r>
                        <a:rPr lang="en-US" sz="1400" b="0" i="0" u="none" strike="noStrike" cap="none" dirty="0">
                          <a:solidFill>
                            <a:schemeClr val="dk1"/>
                          </a:solidFill>
                          <a:effectLst/>
                          <a:latin typeface="+mn-lt"/>
                          <a:ea typeface="+mn-ea"/>
                          <a:cs typeface="+mn-cs"/>
                          <a:sym typeface="Arial"/>
                        </a:rPr>
                        <a:t>effectiveness of existing face detection</a:t>
                      </a:r>
                      <a:endParaRPr lang="en-IN" sz="1400" b="0" i="0" u="none" strike="noStrike" cap="none" dirty="0">
                        <a:solidFill>
                          <a:schemeClr val="dk1"/>
                        </a:solidFill>
                        <a:effectLst/>
                        <a:latin typeface="+mn-lt"/>
                        <a:ea typeface="+mn-ea"/>
                        <a:cs typeface="+mn-cs"/>
                        <a:sym typeface="Arial"/>
                      </a:endParaRPr>
                    </a:p>
                    <a:p>
                      <a:r>
                        <a:rPr lang="en-US" sz="1400" b="0" i="0" u="none" strike="noStrike" cap="none" dirty="0">
                          <a:solidFill>
                            <a:schemeClr val="dk1"/>
                          </a:solidFill>
                          <a:effectLst/>
                          <a:latin typeface="+mn-lt"/>
                          <a:ea typeface="+mn-ea"/>
                          <a:cs typeface="+mn-cs"/>
                          <a:sym typeface="Arial"/>
                        </a:rPr>
                        <a:t>technology and improve the accuracy of face</a:t>
                      </a:r>
                      <a:endParaRPr lang="en-IN" sz="1400" b="0" i="0" u="none" strike="noStrike" cap="none" dirty="0">
                        <a:solidFill>
                          <a:schemeClr val="dk1"/>
                        </a:solidFill>
                        <a:effectLst/>
                        <a:latin typeface="+mn-lt"/>
                        <a:ea typeface="+mn-ea"/>
                        <a:cs typeface="+mn-cs"/>
                        <a:sym typeface="Arial"/>
                      </a:endParaRPr>
                    </a:p>
                    <a:p>
                      <a:r>
                        <a:rPr lang="en-US" sz="1400" b="0" i="0" u="none" strike="noStrike" cap="none" dirty="0">
                          <a:solidFill>
                            <a:schemeClr val="dk1"/>
                          </a:solidFill>
                          <a:effectLst/>
                          <a:latin typeface="+mn-lt"/>
                          <a:ea typeface="+mn-ea"/>
                          <a:cs typeface="+mn-cs"/>
                          <a:sym typeface="Arial"/>
                        </a:rPr>
                        <a:t>recognition.</a:t>
                      </a:r>
                      <a:endParaRPr lang="en-US" dirty="0"/>
                    </a:p>
                  </a:txBody>
                  <a:tcPr/>
                </a:tc>
                <a:tc>
                  <a:txBody>
                    <a:bodyPr/>
                    <a:lstStyle/>
                    <a:p>
                      <a:endParaRPr lang="en-US" dirty="0"/>
                    </a:p>
                  </a:txBody>
                  <a:tcPr/>
                </a:tc>
                <a:extLst>
                  <a:ext uri="{0D108BD9-81ED-4DB2-BD59-A6C34878D82A}">
                    <a16:rowId xmlns:a16="http://schemas.microsoft.com/office/drawing/2014/main" val="1240578425"/>
                  </a:ext>
                </a:extLst>
              </a:tr>
              <a:tr h="119610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Automated attendance management system based on face recognition algorithms</a:t>
                      </a:r>
                      <a:endParaRPr lang="en-IN" sz="1400" b="0" i="0" u="none" strike="noStrike" cap="none" dirty="0">
                        <a:solidFill>
                          <a:schemeClr val="dk1"/>
                        </a:solidFill>
                        <a:effectLst/>
                        <a:latin typeface="+mn-lt"/>
                        <a:ea typeface="+mn-ea"/>
                        <a:cs typeface="+mn-cs"/>
                        <a:sym typeface="Arial"/>
                      </a:endParaRPr>
                    </a:p>
                    <a:p>
                      <a:endParaRPr lang="en-US" dirty="0"/>
                    </a:p>
                  </a:txBody>
                  <a:tcPr/>
                </a:tc>
                <a:tc>
                  <a:txBody>
                    <a:bodyPr/>
                    <a:lstStyle/>
                    <a:p>
                      <a:r>
                        <a:rPr lang="en-IN" sz="1400" b="0" i="0" u="none" strike="noStrike" cap="none" dirty="0">
                          <a:solidFill>
                            <a:schemeClr val="dk1"/>
                          </a:solidFill>
                          <a:effectLst/>
                          <a:latin typeface="+mn-lt"/>
                          <a:ea typeface="+mn-ea"/>
                          <a:cs typeface="+mn-cs"/>
                          <a:sym typeface="Arial"/>
                        </a:rPr>
                        <a:t>December 2013</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2013 IEEE International Conference on Computational Intelligence and Computing Research</a:t>
                      </a:r>
                      <a:endParaRPr lang="en-US" dirty="0"/>
                    </a:p>
                  </a:txBody>
                  <a:tcPr/>
                </a:tc>
                <a:tc>
                  <a:txBody>
                    <a:bodyPr/>
                    <a:lstStyle/>
                    <a:p>
                      <a:r>
                        <a:rPr lang="en-US" sz="1400" b="0" i="0" u="none" strike="noStrike" cap="none" dirty="0">
                          <a:solidFill>
                            <a:schemeClr val="dk1"/>
                          </a:solidFill>
                          <a:effectLst/>
                          <a:latin typeface="+mn-lt"/>
                          <a:ea typeface="+mn-ea"/>
                          <a:cs typeface="+mn-cs"/>
                          <a:sym typeface="Arial"/>
                        </a:rPr>
                        <a:t>Different real time scenarios are considered to evaluate the performance of various face recognition systems. This paper also proposes the techniques to be used in order to handle the threats like spoofing</a:t>
                      </a:r>
                      <a:endParaRPr lang="en-US" dirty="0"/>
                    </a:p>
                  </a:txBody>
                  <a:tcPr/>
                </a:tc>
                <a:tc>
                  <a:txBody>
                    <a:bodyPr/>
                    <a:lstStyle/>
                    <a:p>
                      <a:pPr algn="just"/>
                      <a:r>
                        <a:rPr lang="en-IN" sz="1400" dirty="0">
                          <a:effectLst/>
                          <a:latin typeface="Calibri" panose="020F0502020204030204" pitchFamily="34" charset="0"/>
                          <a:ea typeface="SimSun" panose="02010600030101010101" pitchFamily="2" charset="-122"/>
                          <a:cs typeface="Times New Roman" panose="02020603050405020304" pitchFamily="18" charset="0"/>
                        </a:rPr>
                        <a:t>We may have better solutions since this paper was published more than 10 years ago.</a:t>
                      </a:r>
                    </a:p>
                  </a:txBody>
                  <a:tcPr marL="68580" marR="68580" marT="0" marB="0"/>
                </a:tc>
                <a:extLst>
                  <a:ext uri="{0D108BD9-81ED-4DB2-BD59-A6C34878D82A}">
                    <a16:rowId xmlns:a16="http://schemas.microsoft.com/office/drawing/2014/main" val="905169866"/>
                  </a:ext>
                </a:extLst>
              </a:tr>
            </a:tbl>
          </a:graphicData>
        </a:graphic>
      </p:graphicFrame>
    </p:spTree>
    <p:extLst>
      <p:ext uri="{BB962C8B-B14F-4D97-AF65-F5344CB8AC3E}">
        <p14:creationId xmlns:p14="http://schemas.microsoft.com/office/powerpoint/2010/main" val="4563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0" y="1617756"/>
            <a:ext cx="12192000" cy="5240244"/>
          </a:xfrm>
          <a:prstGeom prst="rect">
            <a:avLst/>
          </a:prstGeom>
          <a:noFill/>
          <a:ln>
            <a:noFill/>
          </a:ln>
        </p:spPr>
        <p:txBody>
          <a:bodyPr spcFirstLastPara="1" wrap="square" lIns="91425" tIns="45700" rIns="91425" bIns="45700" anchor="t" anchorCtr="0">
            <a:noAutofit/>
          </a:bodyPr>
          <a:lstStyle/>
          <a:p>
            <a:pPr marL="76200" marR="0" lvl="0" algn="just" rtl="0">
              <a:lnSpc>
                <a:spcPct val="100000"/>
              </a:lnSpc>
              <a:spcBef>
                <a:spcPts val="0"/>
              </a:spcBef>
              <a:spcAft>
                <a:spcPts val="0"/>
              </a:spcAft>
              <a:buClr>
                <a:schemeClr val="accent1"/>
              </a:buClr>
              <a:buSzPts val="2400"/>
            </a:pPr>
            <a:r>
              <a:rPr lang="en-IN" dirty="0">
                <a:solidFill>
                  <a:srgbClr val="FF0000"/>
                </a:solidFill>
                <a:latin typeface="Calibri"/>
                <a:ea typeface="Calibri"/>
                <a:cs typeface="Calibri"/>
                <a:sym typeface="Calibri"/>
              </a:rPr>
              <a:t>The implementation of face recognition technology includes the following  stages </a:t>
            </a:r>
          </a:p>
          <a:p>
            <a:pPr marL="76200" marR="0" lvl="0" algn="just" rtl="0">
              <a:lnSpc>
                <a:spcPct val="100000"/>
              </a:lnSpc>
              <a:spcBef>
                <a:spcPts val="0"/>
              </a:spcBef>
              <a:spcAft>
                <a:spcPts val="0"/>
              </a:spcAft>
              <a:buClr>
                <a:schemeClr val="accent1"/>
              </a:buClr>
              <a:buSzPts val="2400"/>
            </a:pPr>
            <a:r>
              <a:rPr lang="en-IN" dirty="0">
                <a:solidFill>
                  <a:schemeClr val="accent1"/>
                </a:solidFill>
                <a:latin typeface="Calibri"/>
                <a:ea typeface="Calibri"/>
                <a:cs typeface="Calibri"/>
                <a:sym typeface="Calibri"/>
              </a:rPr>
              <a:t>1)Image acquisition</a:t>
            </a:r>
          </a:p>
          <a:p>
            <a:pPr marL="76200" marR="0" lvl="0" algn="just" rtl="0">
              <a:lnSpc>
                <a:spcPct val="100000"/>
              </a:lnSpc>
              <a:spcBef>
                <a:spcPts val="0"/>
              </a:spcBef>
              <a:spcAft>
                <a:spcPts val="0"/>
              </a:spcAft>
              <a:buClr>
                <a:schemeClr val="accent1"/>
              </a:buClr>
              <a:buSzPts val="2400"/>
            </a:pPr>
            <a:r>
              <a:rPr lang="en-IN" dirty="0">
                <a:solidFill>
                  <a:schemeClr val="bg1"/>
                </a:solidFill>
                <a:latin typeface="Calibri"/>
                <a:ea typeface="Calibri"/>
                <a:cs typeface="Calibri"/>
                <a:sym typeface="Calibri"/>
              </a:rPr>
              <a:t>We need to collect pics of  every individual belonging to that particular class. This can either be done by a external webcam or system cam present in the individuals laptop. A separate subdirectory is made for each individual  under the training ,testing and validation parent directory. We have used </a:t>
            </a:r>
            <a:r>
              <a:rPr lang="en-IN" dirty="0" err="1">
                <a:solidFill>
                  <a:schemeClr val="bg1"/>
                </a:solidFill>
                <a:latin typeface="Calibri"/>
                <a:ea typeface="Calibri"/>
                <a:cs typeface="Calibri"/>
                <a:sym typeface="Calibri"/>
              </a:rPr>
              <a:t>opencv</a:t>
            </a:r>
            <a:r>
              <a:rPr lang="en-IN" dirty="0">
                <a:solidFill>
                  <a:schemeClr val="bg1"/>
                </a:solidFill>
                <a:latin typeface="Calibri"/>
                <a:ea typeface="Calibri"/>
                <a:cs typeface="Calibri"/>
                <a:sym typeface="Calibri"/>
              </a:rPr>
              <a:t> to help us with the process of collecting the pics .The number of pics of every individual can be explicitly set more the pics the better it will be for building the model . The individual is encouraged to take pics from different angles  so that accuracy of our model can be better. When the individual is present in front of the webcam. The system must start taking his pic. Only if the face is  present  the pic should be taken and stored in the directory. This detection of face is done by a pretrained model called  </a:t>
            </a:r>
            <a:r>
              <a:rPr lang="en-IN" dirty="0" err="1">
                <a:solidFill>
                  <a:schemeClr val="bg1"/>
                </a:solidFill>
                <a:latin typeface="Calibri"/>
                <a:ea typeface="Calibri"/>
                <a:cs typeface="Calibri"/>
                <a:sym typeface="Calibri"/>
              </a:rPr>
              <a:t>HaarCascade.</a:t>
            </a:r>
            <a:r>
              <a:rPr lang="en-IN" b="0" i="0" dirty="0" err="1">
                <a:solidFill>
                  <a:schemeClr val="bg1"/>
                </a:solidFill>
                <a:effectLst/>
                <a:latin typeface="source-serif-pro"/>
              </a:rPr>
              <a:t>A</a:t>
            </a:r>
            <a:r>
              <a:rPr lang="en-IN" b="0" i="0" dirty="0">
                <a:solidFill>
                  <a:schemeClr val="bg1"/>
                </a:solidFill>
                <a:effectLst/>
                <a:latin typeface="source-serif-pro"/>
              </a:rPr>
              <a:t> </a:t>
            </a:r>
            <a:r>
              <a:rPr lang="en-IN" b="0" i="0" dirty="0" err="1">
                <a:solidFill>
                  <a:schemeClr val="bg1"/>
                </a:solidFill>
                <a:effectLst/>
                <a:latin typeface="source-serif-pro"/>
              </a:rPr>
              <a:t>Haar</a:t>
            </a:r>
            <a:r>
              <a:rPr lang="en-IN" b="0" i="0" dirty="0">
                <a:solidFill>
                  <a:schemeClr val="bg1"/>
                </a:solidFill>
                <a:effectLst/>
                <a:latin typeface="source-serif-pro"/>
              </a:rPr>
              <a:t> classifier, or a </a:t>
            </a:r>
            <a:r>
              <a:rPr lang="en-IN" b="0" i="0" dirty="0" err="1">
                <a:solidFill>
                  <a:schemeClr val="bg1"/>
                </a:solidFill>
                <a:effectLst/>
                <a:latin typeface="source-serif-pro"/>
              </a:rPr>
              <a:t>Haar</a:t>
            </a:r>
            <a:r>
              <a:rPr lang="en-IN" b="0" i="0" dirty="0">
                <a:solidFill>
                  <a:schemeClr val="bg1"/>
                </a:solidFill>
                <a:effectLst/>
                <a:latin typeface="source-serif-pro"/>
              </a:rPr>
              <a:t> cascade classifier, is a machine learning object detection program that identifies objects in an image and video.</a:t>
            </a:r>
          </a:p>
          <a:p>
            <a:pPr algn="l"/>
            <a:r>
              <a:rPr lang="en-IN" sz="1400" b="0" i="0" dirty="0">
                <a:solidFill>
                  <a:srgbClr val="FFFF00"/>
                </a:solidFill>
                <a:effectLst/>
                <a:latin typeface="source-serif-pro"/>
              </a:rPr>
              <a:t>The algorithm can be explained in four stages:</a:t>
            </a:r>
          </a:p>
          <a:p>
            <a:pPr algn="l">
              <a:buFont typeface="Arial" panose="020B0604020202020204" pitchFamily="34" charset="0"/>
              <a:buChar char="•"/>
            </a:pPr>
            <a:r>
              <a:rPr lang="en-IN" dirty="0">
                <a:solidFill>
                  <a:schemeClr val="tx1">
                    <a:lumMod val="25000"/>
                    <a:lumOff val="75000"/>
                  </a:schemeClr>
                </a:solidFill>
                <a:latin typeface="source-serif-pro"/>
              </a:rPr>
              <a:t>1)</a:t>
            </a:r>
            <a:r>
              <a:rPr lang="en-IN" b="0" i="0" dirty="0">
                <a:solidFill>
                  <a:schemeClr val="tx1">
                    <a:lumMod val="25000"/>
                    <a:lumOff val="75000"/>
                  </a:schemeClr>
                </a:solidFill>
                <a:effectLst/>
                <a:latin typeface="source-serif-pro"/>
              </a:rPr>
              <a:t>Calculating Haar Features</a:t>
            </a:r>
          </a:p>
          <a:p>
            <a:pPr algn="l">
              <a:buFont typeface="Arial" panose="020B0604020202020204" pitchFamily="34" charset="0"/>
              <a:buChar char="•"/>
            </a:pPr>
            <a:r>
              <a:rPr lang="en-IN" b="0" i="0" dirty="0">
                <a:solidFill>
                  <a:schemeClr val="bg1"/>
                </a:solidFill>
                <a:effectLst/>
                <a:latin typeface="source-serif-pro"/>
              </a:rPr>
              <a:t>The first step is to collect the Haar features. A </a:t>
            </a:r>
            <a:r>
              <a:rPr lang="en-IN" b="1" i="0" dirty="0">
                <a:solidFill>
                  <a:schemeClr val="bg1"/>
                </a:solidFill>
                <a:effectLst/>
                <a:latin typeface="source-serif-pro"/>
              </a:rPr>
              <a:t>Haar feature</a:t>
            </a:r>
            <a:r>
              <a:rPr lang="en-IN" b="0" i="0" dirty="0">
                <a:solidFill>
                  <a:schemeClr val="bg1"/>
                </a:solidFill>
                <a:effectLst/>
                <a:latin typeface="source-serif-pro"/>
              </a:rPr>
              <a:t> is essentially calculations that are performed on adjacent rectangular regions at a specific location in a detection window. The calculation involves summing the pixel intensities in each region and calculating the differences between the sums.</a:t>
            </a:r>
          </a:p>
          <a:p>
            <a:pPr algn="l">
              <a:buFont typeface="Arial" panose="020B0604020202020204" pitchFamily="34" charset="0"/>
              <a:buChar char="•"/>
            </a:pPr>
            <a:r>
              <a:rPr lang="en-IN" sz="1400" b="0" i="0" dirty="0">
                <a:solidFill>
                  <a:schemeClr val="tx1">
                    <a:lumMod val="25000"/>
                    <a:lumOff val="75000"/>
                  </a:schemeClr>
                </a:solidFill>
                <a:effectLst/>
                <a:latin typeface="source-serif-pro"/>
              </a:rPr>
              <a:t>2)Creating Integral Images</a:t>
            </a:r>
          </a:p>
          <a:p>
            <a:pPr algn="l">
              <a:buFont typeface="Arial" panose="020B0604020202020204" pitchFamily="34" charset="0"/>
              <a:buChar char="•"/>
            </a:pPr>
            <a:r>
              <a:rPr lang="en-IN" b="0" i="0" dirty="0">
                <a:solidFill>
                  <a:schemeClr val="bg1"/>
                </a:solidFill>
                <a:effectLst/>
                <a:latin typeface="source-serif-pro"/>
              </a:rPr>
              <a:t>integral images essentially speed up the calculation of these Haar features. Instead of computing at every pixel, it instead creates sub-rectangles and creates array references for each of those sub-rectangles. These are then used to compute the </a:t>
            </a:r>
            <a:r>
              <a:rPr lang="en-IN" b="0" i="0" dirty="0" err="1">
                <a:solidFill>
                  <a:schemeClr val="bg1"/>
                </a:solidFill>
                <a:effectLst/>
                <a:latin typeface="source-serif-pro"/>
              </a:rPr>
              <a:t>Haar</a:t>
            </a:r>
            <a:r>
              <a:rPr lang="en-IN" b="0" i="0" dirty="0">
                <a:solidFill>
                  <a:schemeClr val="bg1"/>
                </a:solidFill>
                <a:effectLst/>
                <a:latin typeface="source-serif-pro"/>
              </a:rPr>
              <a:t> features faster</a:t>
            </a:r>
            <a:endParaRPr lang="en-IN" sz="1400" b="0" i="0" dirty="0">
              <a:solidFill>
                <a:schemeClr val="bg1"/>
              </a:solidFill>
              <a:effectLst/>
              <a:latin typeface="source-serif-pro"/>
            </a:endParaRPr>
          </a:p>
          <a:p>
            <a:pPr algn="l">
              <a:buFont typeface="Arial" panose="020B0604020202020204" pitchFamily="34" charset="0"/>
              <a:buChar char="•"/>
            </a:pPr>
            <a:r>
              <a:rPr lang="en-IN" sz="1400" b="0" i="0" dirty="0">
                <a:solidFill>
                  <a:schemeClr val="tx1">
                    <a:lumMod val="25000"/>
                    <a:lumOff val="75000"/>
                  </a:schemeClr>
                </a:solidFill>
                <a:effectLst/>
                <a:latin typeface="source-serif-pro"/>
              </a:rPr>
              <a:t>3)Using Adaboost</a:t>
            </a:r>
          </a:p>
          <a:p>
            <a:pPr algn="l">
              <a:buFont typeface="Arial" panose="020B0604020202020204" pitchFamily="34" charset="0"/>
              <a:buChar char="•"/>
            </a:pPr>
            <a:r>
              <a:rPr lang="en-IN" b="0" i="0" dirty="0">
                <a:solidFill>
                  <a:schemeClr val="bg1"/>
                </a:solidFill>
                <a:effectLst/>
                <a:latin typeface="source-serif-pro"/>
              </a:rPr>
              <a:t>A majority of these features won’t work well or will be irrelevant to the facial features, as they will be too random to find anything. So here they  we needed a Feature Selection technique, to select a subset of features from the huge set which would not only select features performing better than the others, but also will eliminate the irrelevant ones.so for selection of essential features and rejection we have made use of </a:t>
            </a:r>
            <a:r>
              <a:rPr lang="en-IN" b="0" i="0" dirty="0" err="1">
                <a:solidFill>
                  <a:schemeClr val="bg1"/>
                </a:solidFill>
                <a:effectLst/>
                <a:latin typeface="source-serif-pro"/>
              </a:rPr>
              <a:t>adaboost</a:t>
            </a:r>
            <a:endParaRPr lang="en-IN" sz="1400" b="0" i="0" dirty="0">
              <a:solidFill>
                <a:schemeClr val="bg1"/>
              </a:solidFill>
              <a:effectLst/>
              <a:latin typeface="source-serif-pro"/>
            </a:endParaRPr>
          </a:p>
          <a:p>
            <a:pPr algn="l">
              <a:buFont typeface="Arial" panose="020B0604020202020204" pitchFamily="34" charset="0"/>
              <a:buChar char="•"/>
            </a:pPr>
            <a:r>
              <a:rPr lang="en-IN" sz="1400" b="0" i="0" dirty="0">
                <a:solidFill>
                  <a:schemeClr val="tx1">
                    <a:lumMod val="25000"/>
                    <a:lumOff val="75000"/>
                  </a:schemeClr>
                </a:solidFill>
                <a:effectLst/>
                <a:latin typeface="source-serif-pro"/>
              </a:rPr>
              <a:t>4)Implementing Cascading Classifiers</a:t>
            </a:r>
            <a:endParaRPr lang="en-IN" b="0" i="0" dirty="0">
              <a:solidFill>
                <a:schemeClr val="bg1"/>
              </a:solidFill>
              <a:effectLst/>
              <a:latin typeface="source-serif-pro"/>
            </a:endParaRPr>
          </a:p>
          <a:p>
            <a:pPr algn="l">
              <a:buFont typeface="Arial" panose="020B0604020202020204" pitchFamily="34" charset="0"/>
              <a:buChar char="•"/>
            </a:pPr>
            <a:r>
              <a:rPr lang="en-IN" b="0" i="0" dirty="0">
                <a:solidFill>
                  <a:schemeClr val="bg1"/>
                </a:solidFill>
                <a:effectLst/>
                <a:latin typeface="source-serif-pro"/>
              </a:rPr>
              <a:t>Now comes the Cascading part. The subset of all features extracted from </a:t>
            </a:r>
            <a:r>
              <a:rPr lang="en-IN" b="0" i="0" dirty="0" err="1">
                <a:solidFill>
                  <a:schemeClr val="bg1"/>
                </a:solidFill>
                <a:effectLst/>
                <a:latin typeface="source-serif-pro"/>
              </a:rPr>
              <a:t>adaboost</a:t>
            </a:r>
            <a:r>
              <a:rPr lang="en-IN" b="0" i="0" dirty="0">
                <a:solidFill>
                  <a:schemeClr val="bg1"/>
                </a:solidFill>
                <a:effectLst/>
                <a:latin typeface="source-serif-pro"/>
              </a:rPr>
              <a:t> will again run on the training images to detect if there’s a facial feature present or not</a:t>
            </a:r>
          </a:p>
          <a:p>
            <a:pPr algn="l">
              <a:buFont typeface="Arial" panose="020B0604020202020204" pitchFamily="34" charset="0"/>
              <a:buChar char="•"/>
            </a:pPr>
            <a:endParaRPr lang="en-IN" b="0" i="0" dirty="0">
              <a:solidFill>
                <a:schemeClr val="bg1"/>
              </a:solidFill>
              <a:effectLst/>
              <a:latin typeface="source-serif-pro"/>
            </a:endParaRPr>
          </a:p>
          <a:p>
            <a:pPr algn="l">
              <a:buFont typeface="Arial" panose="020B0604020202020204" pitchFamily="34" charset="0"/>
              <a:buChar char="•"/>
            </a:pPr>
            <a:endParaRPr lang="en-IN" b="0" i="0" dirty="0">
              <a:solidFill>
                <a:schemeClr val="bg1"/>
              </a:solidFill>
              <a:effectLst/>
              <a:latin typeface="source-serif-pro"/>
            </a:endParaRPr>
          </a:p>
          <a:p>
            <a:pPr marL="76200" marR="0" lvl="0" algn="just" rtl="0">
              <a:lnSpc>
                <a:spcPct val="100000"/>
              </a:lnSpc>
              <a:spcBef>
                <a:spcPts val="0"/>
              </a:spcBef>
              <a:spcAft>
                <a:spcPts val="0"/>
              </a:spcAft>
              <a:buClr>
                <a:schemeClr val="accent1"/>
              </a:buClr>
              <a:buSzPts val="2400"/>
            </a:pPr>
            <a:endParaRPr lang="en-IN" dirty="0">
              <a:solidFill>
                <a:schemeClr val="accent1"/>
              </a:solidFill>
              <a:latin typeface="Calibri"/>
              <a:ea typeface="Calibri"/>
              <a:cs typeface="Calibri"/>
              <a:sym typeface="Calibri"/>
            </a:endParaRPr>
          </a:p>
          <a:p>
            <a:pPr marL="76200" marR="0" lvl="0" algn="just" rtl="0">
              <a:lnSpc>
                <a:spcPct val="100000"/>
              </a:lnSpc>
              <a:spcBef>
                <a:spcPts val="0"/>
              </a:spcBef>
              <a:spcAft>
                <a:spcPts val="0"/>
              </a:spcAft>
              <a:buClr>
                <a:schemeClr val="accent1"/>
              </a:buClr>
              <a:buSzPts val="2400"/>
            </a:pPr>
            <a:endParaRPr lang="en-IN" dirty="0">
              <a:solidFill>
                <a:schemeClr val="accent1"/>
              </a:solidFill>
              <a:latin typeface="Calibri"/>
              <a:ea typeface="Calibri"/>
              <a:cs typeface="Calibri"/>
              <a:sym typeface="Calibri"/>
            </a:endParaRPr>
          </a:p>
          <a:p>
            <a:pPr marL="76200" marR="0" lvl="0" algn="just" rtl="0">
              <a:lnSpc>
                <a:spcPct val="100000"/>
              </a:lnSpc>
              <a:spcBef>
                <a:spcPts val="0"/>
              </a:spcBef>
              <a:spcAft>
                <a:spcPts val="0"/>
              </a:spcAft>
              <a:buClr>
                <a:schemeClr val="accent1"/>
              </a:buClr>
              <a:buSzPts val="2400"/>
            </a:pPr>
            <a:endParaRPr lang="en-IN" dirty="0">
              <a:solidFill>
                <a:schemeClr val="accent1"/>
              </a:solidFill>
              <a:latin typeface="Calibri"/>
              <a:ea typeface="Calibri"/>
              <a:cs typeface="Calibri"/>
              <a:sym typeface="Calibri"/>
            </a:endParaRPr>
          </a:p>
          <a:p>
            <a:pPr marL="76200" marR="0" lvl="0" algn="just" rtl="0">
              <a:lnSpc>
                <a:spcPct val="100000"/>
              </a:lnSpc>
              <a:spcBef>
                <a:spcPts val="0"/>
              </a:spcBef>
              <a:spcAft>
                <a:spcPts val="0"/>
              </a:spcAft>
              <a:buClr>
                <a:schemeClr val="accent1"/>
              </a:buClr>
              <a:buSzPts val="2400"/>
            </a:pPr>
            <a:endParaRPr lang="en-IN" dirty="0">
              <a:solidFill>
                <a:schemeClr val="accent1"/>
              </a:solidFill>
              <a:latin typeface="Calibri"/>
              <a:ea typeface="Calibri"/>
              <a:cs typeface="Calibri"/>
              <a:sym typeface="Calibri"/>
            </a:endParaRPr>
          </a:p>
          <a:p>
            <a:pPr marL="76200" marR="0" lvl="0" algn="just" rtl="0">
              <a:lnSpc>
                <a:spcPct val="100000"/>
              </a:lnSpc>
              <a:spcBef>
                <a:spcPts val="0"/>
              </a:spcBef>
              <a:spcAft>
                <a:spcPts val="0"/>
              </a:spcAft>
              <a:buClr>
                <a:schemeClr val="accent1"/>
              </a:buClr>
              <a:buSzPts val="2400"/>
            </a:pPr>
            <a:endParaRPr lang="en-IN" dirty="0">
              <a:solidFill>
                <a:schemeClr val="accent1"/>
              </a:solidFill>
              <a:latin typeface="Calibri"/>
              <a:ea typeface="Calibri"/>
              <a:cs typeface="Calibri"/>
              <a:sym typeface="Calibri"/>
            </a:endParaRPr>
          </a:p>
          <a:p>
            <a:pPr marL="76200" marR="0" lvl="0" algn="just" rtl="0">
              <a:lnSpc>
                <a:spcPct val="100000"/>
              </a:lnSpc>
              <a:spcBef>
                <a:spcPts val="0"/>
              </a:spcBef>
              <a:spcAft>
                <a:spcPts val="0"/>
              </a:spcAft>
              <a:buClr>
                <a:schemeClr val="accent1"/>
              </a:buClr>
              <a:buSzPts val="2400"/>
            </a:pPr>
            <a:endParaRPr lang="en-IN" dirty="0">
              <a:solidFill>
                <a:schemeClr val="accent1"/>
              </a:solidFill>
              <a:latin typeface="Calibri"/>
              <a:ea typeface="Calibri"/>
              <a:cs typeface="Calibri"/>
              <a:sym typeface="Calibri"/>
            </a:endParaRPr>
          </a:p>
          <a:p>
            <a:pPr marL="76200" marR="0" lvl="0" algn="just" rtl="0">
              <a:lnSpc>
                <a:spcPct val="100000"/>
              </a:lnSpc>
              <a:spcBef>
                <a:spcPts val="0"/>
              </a:spcBef>
              <a:spcAft>
                <a:spcPts val="0"/>
              </a:spcAft>
              <a:buClr>
                <a:schemeClr val="accent1"/>
              </a:buClr>
              <a:buSzPts val="2400"/>
            </a:pPr>
            <a:r>
              <a:rPr lang="en-IN" dirty="0">
                <a:solidFill>
                  <a:schemeClr val="accent1"/>
                </a:solidFill>
                <a:latin typeface="Calibri"/>
                <a:ea typeface="Calibri"/>
                <a:cs typeface="Calibri"/>
                <a:sym typeface="Calibri"/>
              </a:rPr>
              <a:t>2) Image processing</a:t>
            </a:r>
          </a:p>
          <a:p>
            <a:pPr marL="76200" marR="0" lvl="0" algn="just" rtl="0">
              <a:lnSpc>
                <a:spcPct val="100000"/>
              </a:lnSpc>
              <a:spcBef>
                <a:spcPts val="0"/>
              </a:spcBef>
              <a:spcAft>
                <a:spcPts val="0"/>
              </a:spcAft>
              <a:buClr>
                <a:schemeClr val="accent1"/>
              </a:buClr>
              <a:buSzPts val="2400"/>
            </a:pPr>
            <a:r>
              <a:rPr lang="en-IN" dirty="0">
                <a:solidFill>
                  <a:schemeClr val="accent1"/>
                </a:solidFill>
                <a:latin typeface="Calibri"/>
                <a:ea typeface="Calibri"/>
                <a:cs typeface="Calibri"/>
                <a:sym typeface="Calibri"/>
              </a:rPr>
              <a:t>The image is converted from 3d to 2d using reshape </a:t>
            </a:r>
          </a:p>
        </p:txBody>
      </p:sp>
      <p:sp>
        <p:nvSpPr>
          <p:cNvPr id="207" name="Google Shape;207;p45"/>
          <p:cNvSpPr txBox="1"/>
          <p:nvPr/>
        </p:nvSpPr>
        <p:spPr>
          <a:xfrm>
            <a:off x="4405140" y="1156055"/>
            <a:ext cx="102927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dirty="0">
                <a:solidFill>
                  <a:schemeClr val="accent1"/>
                </a:solidFill>
                <a:latin typeface="Calibri"/>
                <a:ea typeface="Calibri"/>
                <a:cs typeface="Calibri"/>
                <a:sym typeface="Calibri"/>
              </a:rPr>
              <a:t>Proposed Approach</a:t>
            </a:r>
            <a:endParaRPr sz="1400" b="0" i="0" u="none" strike="noStrike" cap="none" dirty="0">
              <a:solidFill>
                <a:schemeClr val="accen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0" y="1685133"/>
            <a:ext cx="12365256" cy="5172867"/>
          </a:xfrm>
          <a:prstGeom prst="rect">
            <a:avLst/>
          </a:prstGeom>
          <a:noFill/>
          <a:ln>
            <a:noFill/>
          </a:ln>
        </p:spPr>
        <p:txBody>
          <a:bodyPr spcFirstLastPara="1" wrap="square" lIns="91425" tIns="45700" rIns="91425" bIns="45700" anchor="t" anchorCtr="0">
            <a:noAutofit/>
          </a:bodyPr>
          <a:lstStyle/>
          <a:p>
            <a:pPr algn="l" rtl="0"/>
            <a:r>
              <a:rPr lang="en-IN" b="0" i="0" dirty="0">
                <a:solidFill>
                  <a:schemeClr val="bg1"/>
                </a:solidFill>
                <a:effectLst/>
                <a:latin typeface="proxima-nova"/>
              </a:rPr>
              <a:t>We can load a pre-trained </a:t>
            </a:r>
            <a:r>
              <a:rPr lang="en-IN" b="0" i="0" dirty="0" err="1">
                <a:solidFill>
                  <a:schemeClr val="bg1"/>
                </a:solidFill>
                <a:effectLst/>
                <a:latin typeface="proxima-nova"/>
              </a:rPr>
              <a:t>Haar</a:t>
            </a:r>
            <a:r>
              <a:rPr lang="en-IN" b="0" i="0" dirty="0">
                <a:solidFill>
                  <a:schemeClr val="bg1"/>
                </a:solidFill>
                <a:effectLst/>
                <a:latin typeface="proxima-nova"/>
              </a:rPr>
              <a:t> cascade from disk using the </a:t>
            </a:r>
            <a:r>
              <a:rPr lang="en-IN" b="0" i="0" dirty="0">
                <a:solidFill>
                  <a:schemeClr val="bg1"/>
                </a:solidFill>
                <a:effectLst/>
                <a:latin typeface="inherit"/>
              </a:rPr>
              <a:t>cv2.CascadeClassifer</a:t>
            </a:r>
            <a:endParaRPr lang="en-IN" b="0" i="0" dirty="0">
              <a:solidFill>
                <a:schemeClr val="bg1"/>
              </a:solidFill>
              <a:effectLst/>
              <a:latin typeface="Source Code Pro" panose="020B0604020202020204" pitchFamily="49" charset="0"/>
            </a:endParaRPr>
          </a:p>
          <a:p>
            <a:pPr algn="l" rtl="0"/>
            <a:r>
              <a:rPr lang="en-IN" b="0" i="0" dirty="0">
                <a:solidFill>
                  <a:schemeClr val="bg1"/>
                </a:solidFill>
                <a:effectLst/>
                <a:latin typeface="proxima-nova"/>
              </a:rPr>
              <a:t> function: Once the </a:t>
            </a:r>
            <a:r>
              <a:rPr lang="en-IN" b="0" i="0" dirty="0" err="1">
                <a:solidFill>
                  <a:schemeClr val="bg1"/>
                </a:solidFill>
                <a:effectLst/>
                <a:latin typeface="proxima-nova"/>
              </a:rPr>
              <a:t>Haar</a:t>
            </a:r>
            <a:r>
              <a:rPr lang="en-IN" b="0" i="0" dirty="0">
                <a:solidFill>
                  <a:schemeClr val="bg1"/>
                </a:solidFill>
                <a:effectLst/>
                <a:latin typeface="proxima-nova"/>
              </a:rPr>
              <a:t> cascade is loaded into memory, we can make predictions with it using the </a:t>
            </a:r>
            <a:r>
              <a:rPr lang="en-IN" b="0" i="0" dirty="0" err="1">
                <a:solidFill>
                  <a:schemeClr val="bg1"/>
                </a:solidFill>
                <a:effectLst/>
                <a:latin typeface="inherit"/>
              </a:rPr>
              <a:t>detectMultiScale</a:t>
            </a:r>
            <a:endParaRPr lang="en-IN" b="0" i="0" dirty="0">
              <a:solidFill>
                <a:schemeClr val="bg1"/>
              </a:solidFill>
              <a:effectLst/>
              <a:latin typeface="Source Code Pro" panose="020B0509030403020204" pitchFamily="49" charset="0"/>
            </a:endParaRPr>
          </a:p>
          <a:p>
            <a:pPr algn="l" rtl="0"/>
            <a:r>
              <a:rPr lang="en-IN" b="0" i="0" dirty="0">
                <a:solidFill>
                  <a:schemeClr val="bg1"/>
                </a:solidFill>
                <a:effectLst/>
                <a:latin typeface="proxima-nova"/>
              </a:rPr>
              <a:t> function: The </a:t>
            </a:r>
            <a:r>
              <a:rPr lang="en-IN" b="0" i="0" dirty="0">
                <a:solidFill>
                  <a:schemeClr val="bg1"/>
                </a:solidFill>
                <a:effectLst/>
                <a:latin typeface="inherit"/>
              </a:rPr>
              <a:t>result</a:t>
            </a:r>
            <a:r>
              <a:rPr lang="en-IN" dirty="0">
                <a:solidFill>
                  <a:schemeClr val="bg1"/>
                </a:solidFill>
                <a:latin typeface="Source Code Pro" panose="020B0509030403020204" pitchFamily="49" charset="0"/>
              </a:rPr>
              <a:t> i</a:t>
            </a:r>
            <a:r>
              <a:rPr lang="en-IN" b="0" i="0" dirty="0">
                <a:solidFill>
                  <a:schemeClr val="bg1"/>
                </a:solidFill>
                <a:effectLst/>
                <a:latin typeface="proxima-nova"/>
              </a:rPr>
              <a:t>s a list of bounding boxes that contain the starting </a:t>
            </a:r>
            <a:r>
              <a:rPr lang="en-IN" b="0" i="0" dirty="0">
                <a:solidFill>
                  <a:schemeClr val="bg1"/>
                </a:solidFill>
                <a:effectLst/>
                <a:latin typeface="inherit"/>
              </a:rPr>
              <a:t>x</a:t>
            </a:r>
            <a:r>
              <a:rPr lang="en-IN" dirty="0">
                <a:solidFill>
                  <a:schemeClr val="bg1"/>
                </a:solidFill>
                <a:latin typeface="Source Code Pro" panose="020B0509030403020204" pitchFamily="49" charset="0"/>
              </a:rPr>
              <a:t> </a:t>
            </a:r>
            <a:r>
              <a:rPr lang="en-IN" b="0" i="0" dirty="0">
                <a:solidFill>
                  <a:schemeClr val="bg1"/>
                </a:solidFill>
                <a:effectLst/>
                <a:latin typeface="proxima-nova"/>
              </a:rPr>
              <a:t>and  y </a:t>
            </a:r>
            <a:r>
              <a:rPr lang="en-IN" b="0" i="0" dirty="0">
                <a:solidFill>
                  <a:schemeClr val="bg1"/>
                </a:solidFill>
                <a:effectLst/>
                <a:latin typeface="inherit"/>
              </a:rPr>
              <a:t>coordinates</a:t>
            </a:r>
            <a:r>
              <a:rPr lang="en-IN" b="0" i="0" dirty="0">
                <a:solidFill>
                  <a:schemeClr val="bg1"/>
                </a:solidFill>
                <a:effectLst/>
                <a:latin typeface="proxima-nova"/>
              </a:rPr>
              <a:t> of the bounding box, along with their width (</a:t>
            </a:r>
            <a:r>
              <a:rPr lang="en-IN" b="0" i="0" dirty="0">
                <a:solidFill>
                  <a:schemeClr val="bg1"/>
                </a:solidFill>
                <a:effectLst/>
                <a:latin typeface="inherit"/>
              </a:rPr>
              <a:t>w</a:t>
            </a:r>
            <a:r>
              <a:rPr lang="en-IN" b="0" i="0" dirty="0">
                <a:solidFill>
                  <a:schemeClr val="bg1"/>
                </a:solidFill>
                <a:effectLst/>
                <a:latin typeface="proxima-nova"/>
              </a:rPr>
              <a:t>) and height (</a:t>
            </a:r>
            <a:r>
              <a:rPr lang="en-IN" b="0" i="0" dirty="0">
                <a:solidFill>
                  <a:schemeClr val="bg1"/>
                </a:solidFill>
                <a:effectLst/>
                <a:latin typeface="inherit"/>
              </a:rPr>
              <a:t>h</a:t>
            </a:r>
            <a:r>
              <a:rPr lang="en-IN" b="0" i="0" dirty="0">
                <a:solidFill>
                  <a:schemeClr val="bg1"/>
                </a:solidFill>
                <a:effectLst/>
                <a:latin typeface="proxima-nova"/>
              </a:rPr>
              <a:t>) only this bounding box is stored in the directory </a:t>
            </a:r>
            <a:r>
              <a:rPr lang="en-IN" dirty="0">
                <a:solidFill>
                  <a:schemeClr val="bg1"/>
                </a:solidFill>
                <a:latin typeface="proxima-nova"/>
              </a:rPr>
              <a:t>of the individual person</a:t>
            </a:r>
          </a:p>
          <a:p>
            <a:pPr algn="l" rtl="0"/>
            <a:r>
              <a:rPr lang="en-IN" b="0" i="0" dirty="0">
                <a:solidFill>
                  <a:schemeClr val="bg1"/>
                </a:solidFill>
                <a:effectLst/>
                <a:latin typeface="proxima-nova"/>
              </a:rPr>
              <a:t>And  not the entire pic.</a:t>
            </a:r>
          </a:p>
          <a:p>
            <a:pPr algn="l" rtl="0"/>
            <a:endParaRPr lang="en-IN" dirty="0">
              <a:solidFill>
                <a:schemeClr val="bg1"/>
              </a:solidFill>
              <a:latin typeface="proxima-nova"/>
            </a:endParaRPr>
          </a:p>
          <a:p>
            <a:pPr algn="l" rtl="0"/>
            <a:r>
              <a:rPr lang="en-IN" b="0" i="0" dirty="0">
                <a:solidFill>
                  <a:schemeClr val="tx2"/>
                </a:solidFill>
                <a:effectLst/>
                <a:latin typeface="proxima-nova"/>
              </a:rPr>
              <a:t>2)Image pre processing</a:t>
            </a:r>
          </a:p>
          <a:p>
            <a:pPr algn="l" rtl="0"/>
            <a:r>
              <a:rPr lang="en-IN" dirty="0">
                <a:solidFill>
                  <a:schemeClr val="bg1"/>
                </a:solidFill>
                <a:latin typeface="proxima-nova"/>
              </a:rPr>
              <a:t>The pixels are normalized to range from 0-1 and the image is converted  from 3d to 2d by making use of reshape to  improve the  speed and to get better accuracy.</a:t>
            </a:r>
          </a:p>
          <a:p>
            <a:pPr algn="l" rtl="0"/>
            <a:endParaRPr lang="en-IN" dirty="0">
              <a:solidFill>
                <a:schemeClr val="bg1"/>
              </a:solidFill>
              <a:latin typeface="proxima-nova"/>
            </a:endParaRPr>
          </a:p>
          <a:p>
            <a:pPr algn="l" rtl="0"/>
            <a:r>
              <a:rPr lang="en-IN" dirty="0">
                <a:solidFill>
                  <a:schemeClr val="tx2"/>
                </a:solidFill>
                <a:latin typeface="proxima-nova"/>
              </a:rPr>
              <a:t>3)Image recognition</a:t>
            </a:r>
          </a:p>
          <a:p>
            <a:pPr algn="l" rtl="0"/>
            <a:r>
              <a:rPr lang="en-IN" dirty="0">
                <a:solidFill>
                  <a:schemeClr val="bg1"/>
                </a:solidFill>
                <a:latin typeface="proxima-nova"/>
              </a:rPr>
              <a:t>We have made use of CNN to recognize and map the human face to the </a:t>
            </a:r>
            <a:r>
              <a:rPr lang="en-IN" dirty="0" err="1">
                <a:solidFill>
                  <a:schemeClr val="bg1"/>
                </a:solidFill>
                <a:latin typeface="proxima-nova"/>
              </a:rPr>
              <a:t>name.We</a:t>
            </a:r>
            <a:r>
              <a:rPr lang="en-IN" dirty="0">
                <a:solidFill>
                  <a:schemeClr val="bg1"/>
                </a:solidFill>
                <a:latin typeface="proxima-nova"/>
              </a:rPr>
              <a:t> have made use of sequential model .There are 3 convolution layers and 3 maxpooling layers used consecutively  .We have made use of more </a:t>
            </a:r>
            <a:r>
              <a:rPr lang="en-IN" dirty="0" err="1">
                <a:solidFill>
                  <a:schemeClr val="bg1"/>
                </a:solidFill>
                <a:latin typeface="proxima-nova"/>
              </a:rPr>
              <a:t>covolution</a:t>
            </a:r>
            <a:r>
              <a:rPr lang="en-IN" dirty="0">
                <a:solidFill>
                  <a:schemeClr val="bg1"/>
                </a:solidFill>
                <a:latin typeface="proxima-nova"/>
              </a:rPr>
              <a:t> and maxpooling layers to extract higher dimensional features. This is then fed into a </a:t>
            </a:r>
          </a:p>
          <a:p>
            <a:pPr algn="l" rtl="0"/>
            <a:r>
              <a:rPr lang="en-IN" dirty="0">
                <a:solidFill>
                  <a:schemeClr val="bg1"/>
                </a:solidFill>
                <a:latin typeface="proxima-nova"/>
              </a:rPr>
              <a:t>Neural network having 2 hidden layers 1 layer having 500 and the next layer having 64 neurons. The output layer as SoftMax as activation function. The output will </a:t>
            </a:r>
          </a:p>
          <a:p>
            <a:pPr algn="l" rtl="0"/>
            <a:r>
              <a:rPr lang="en-IN" dirty="0">
                <a:solidFill>
                  <a:schemeClr val="bg1"/>
                </a:solidFill>
                <a:latin typeface="proxima-nova"/>
              </a:rPr>
              <a:t>Give us the probability of the image belonging to each of the classes present in the training directory .We train the model by using </a:t>
            </a:r>
            <a:r>
              <a:rPr kumimoji="0" lang="en-US" altLang="en-US" sz="1400" b="0" i="0" u="none" strike="noStrike" cap="none" normalizeH="0" baseline="0" dirty="0">
                <a:ln>
                  <a:noFill/>
                </a:ln>
                <a:solidFill>
                  <a:schemeClr val="bg1"/>
                </a:solidFill>
                <a:effectLst/>
                <a:latin typeface="JetBrains Mono"/>
              </a:rPr>
              <a:t>categorical_crossentropy as loss function and </a:t>
            </a:r>
            <a:r>
              <a:rPr kumimoji="0" lang="en-US" altLang="en-US" sz="1400" b="0" i="0" u="none" strike="noStrike" cap="none" normalizeH="0" baseline="0" dirty="0" err="1">
                <a:ln>
                  <a:noFill/>
                </a:ln>
                <a:solidFill>
                  <a:schemeClr val="bg1"/>
                </a:solidFill>
                <a:effectLst/>
                <a:latin typeface="JetBrains Mono"/>
              </a:rPr>
              <a:t>adam</a:t>
            </a:r>
            <a:r>
              <a:rPr kumimoji="0" lang="en-US" altLang="en-US" sz="1400" b="0" i="0" u="none" strike="noStrike" cap="none" normalizeH="0" baseline="0" dirty="0">
                <a:ln>
                  <a:noFill/>
                </a:ln>
                <a:solidFill>
                  <a:schemeClr val="bg1"/>
                </a:solidFill>
                <a:effectLst/>
                <a:latin typeface="JetBrains Mono"/>
              </a:rPr>
              <a:t> as optimizer. Data augmentation is done by making use of </a:t>
            </a:r>
            <a:r>
              <a:rPr kumimoji="0" lang="en-US" altLang="en-US" sz="1400" b="0" i="0" u="none" strike="noStrike" cap="none" normalizeH="0" baseline="0" dirty="0" err="1">
                <a:ln>
                  <a:noFill/>
                </a:ln>
                <a:solidFill>
                  <a:schemeClr val="bg1"/>
                </a:solidFill>
                <a:effectLst/>
                <a:latin typeface="JetBrains Mono"/>
              </a:rPr>
              <a:t>imagedatagenerator</a:t>
            </a:r>
            <a:r>
              <a:rPr lang="en-US" altLang="en-US" dirty="0" err="1">
                <a:solidFill>
                  <a:schemeClr val="bg1"/>
                </a:solidFill>
                <a:latin typeface="JetBrains Mono"/>
              </a:rPr>
              <a:t>.This</a:t>
            </a:r>
            <a:r>
              <a:rPr lang="en-US" altLang="en-US" dirty="0">
                <a:solidFill>
                  <a:schemeClr val="bg1"/>
                </a:solidFill>
                <a:latin typeface="JetBrains Mono"/>
              </a:rPr>
              <a:t> will help us to increase the training set and make the model</a:t>
            </a:r>
          </a:p>
          <a:p>
            <a:pPr algn="l" rtl="0"/>
            <a:r>
              <a:rPr lang="en-US" altLang="en-US" dirty="0">
                <a:solidFill>
                  <a:schemeClr val="bg1"/>
                </a:solidFill>
                <a:latin typeface="JetBrains Mono"/>
              </a:rPr>
              <a:t>View image as viewed by a human eye .This increase in training set will prevent the model from overfitting. Dropout as also been added with probability of 0.5 prior to flattening and again ones more prior to the output to prevent overfitting. We have also  used the concept pertaining to callbacks to stop the model earlier than epochs mentioned  in case there is a overfit.  We plot the graph for training and validation loss as well as for their respective accuracy and choose the one  which has the lowest loss and highest accuracy incase of overfitting we need to choose the one point where both training as well has validation accuracy is max . This trained CNN model will be than used  for recognizing the individual. After the person has been successfully recognized with probability greater than 0.99 than his name will be marked in the csv file along with the time. If the person is not recognized properly than he will be labeled as unknown.</a:t>
            </a:r>
          </a:p>
          <a:p>
            <a:pPr algn="l" rtl="0"/>
            <a:endParaRPr kumimoji="0" lang="en-US" altLang="en-US" sz="1400" b="0" i="0" u="none" strike="noStrike" cap="none" normalizeH="0" baseline="0" dirty="0">
              <a:ln>
                <a:noFill/>
              </a:ln>
              <a:solidFill>
                <a:schemeClr val="bg1"/>
              </a:solidFill>
              <a:effectLst/>
              <a:latin typeface="JetBrains Mono"/>
            </a:endParaRPr>
          </a:p>
          <a:p>
            <a:pPr algn="l" rtl="0"/>
            <a:endParaRPr lang="en-US" altLang="en-US" dirty="0">
              <a:solidFill>
                <a:schemeClr val="bg1"/>
              </a:solidFill>
              <a:latin typeface="JetBrains Mono"/>
            </a:endParaRPr>
          </a:p>
          <a:p>
            <a:pPr algn="l" rtl="0"/>
            <a:r>
              <a:rPr lang="en-US" altLang="en-US" dirty="0">
                <a:solidFill>
                  <a:schemeClr val="bg1"/>
                </a:solidFill>
                <a:latin typeface="JetBrains Mono"/>
              </a:rPr>
              <a:t>**The images of the individual can be updated as and when required advisable to have more pics for better model.**</a:t>
            </a:r>
            <a:endParaRPr kumimoji="0" lang="en-US" altLang="en-US" sz="1400" b="0" i="0" u="none" strike="noStrike" cap="none" normalizeH="0" baseline="0" dirty="0">
              <a:ln>
                <a:noFill/>
              </a:ln>
              <a:solidFill>
                <a:schemeClr val="bg1"/>
              </a:solidFill>
              <a:effectLst/>
              <a:latin typeface="JetBrains Mono"/>
            </a:endParaRPr>
          </a:p>
          <a:p>
            <a:pPr algn="l" rtl="0"/>
            <a:endParaRPr lang="en-IN" dirty="0">
              <a:solidFill>
                <a:schemeClr val="bg1"/>
              </a:solidFill>
              <a:latin typeface="proxima-nova"/>
            </a:endParaRPr>
          </a:p>
          <a:p>
            <a:pPr algn="l" rtl="0"/>
            <a:endParaRPr lang="en-IN" sz="1600" b="0" i="0" dirty="0">
              <a:solidFill>
                <a:schemeClr val="bg1"/>
              </a:solidFill>
              <a:effectLst/>
              <a:latin typeface="source-serif-pro"/>
            </a:endParaRPr>
          </a:p>
        </p:txBody>
      </p:sp>
      <p:sp>
        <p:nvSpPr>
          <p:cNvPr id="207" name="Google Shape;207;p45"/>
          <p:cNvSpPr txBox="1"/>
          <p:nvPr/>
        </p:nvSpPr>
        <p:spPr>
          <a:xfrm>
            <a:off x="4405140" y="1156055"/>
            <a:ext cx="102927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dirty="0">
                <a:solidFill>
                  <a:schemeClr val="accent1"/>
                </a:solidFill>
                <a:latin typeface="Calibri"/>
                <a:ea typeface="Calibri"/>
                <a:cs typeface="Calibri"/>
                <a:sym typeface="Calibri"/>
              </a:rPr>
              <a:t>Proposed Approach</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35130654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844</TotalTime>
  <Words>2041</Words>
  <Application>Microsoft Office PowerPoint</Application>
  <PresentationFormat>Widescreen</PresentationFormat>
  <Paragraphs>191</Paragraphs>
  <Slides>13</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Trebuchet MS</vt:lpstr>
      <vt:lpstr>Montserrat Medium</vt:lpstr>
      <vt:lpstr>Source Code Pro</vt:lpstr>
      <vt:lpstr>inherit</vt:lpstr>
      <vt:lpstr>source-serif-pro</vt:lpstr>
      <vt:lpstr>Montserrat ExtraBold</vt:lpstr>
      <vt:lpstr>Montserrat</vt:lpstr>
      <vt:lpstr>JetBrains Mono</vt:lpstr>
      <vt:lpstr>Arial</vt:lpstr>
      <vt:lpstr>Calibri</vt:lpstr>
      <vt:lpstr>proxima-nova</vt:lpstr>
      <vt:lpstr>Roboto</vt:lpstr>
      <vt:lpstr>Futuristic Background by Slidesgo</vt:lpstr>
      <vt:lpstr>Project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DRUVA HEGDE</dc:creator>
  <cp:lastModifiedBy>DRUVA HEGDE</cp:lastModifiedBy>
  <cp:revision>9</cp:revision>
  <dcterms:modified xsi:type="dcterms:W3CDTF">2022-12-04T12:47:27Z</dcterms:modified>
</cp:coreProperties>
</file>